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6" r:id="rId1"/>
    <p:sldMasterId id="2147483818" r:id="rId2"/>
  </p:sldMasterIdLst>
  <p:sldIdLst>
    <p:sldId id="292" r:id="rId3"/>
    <p:sldId id="293" r:id="rId4"/>
    <p:sldId id="306" r:id="rId5"/>
    <p:sldId id="260" r:id="rId6"/>
    <p:sldId id="299" r:id="rId7"/>
    <p:sldId id="261" r:id="rId8"/>
    <p:sldId id="262" r:id="rId9"/>
    <p:sldId id="308" r:id="rId10"/>
    <p:sldId id="270" r:id="rId11"/>
    <p:sldId id="265" r:id="rId12"/>
    <p:sldId id="266" r:id="rId13"/>
    <p:sldId id="267" r:id="rId14"/>
    <p:sldId id="271" r:id="rId15"/>
    <p:sldId id="272" r:id="rId16"/>
    <p:sldId id="277" r:id="rId17"/>
    <p:sldId id="281" r:id="rId18"/>
    <p:sldId id="286" r:id="rId19"/>
    <p:sldId id="300" r:id="rId20"/>
    <p:sldId id="301" r:id="rId21"/>
    <p:sldId id="284" r:id="rId22"/>
    <p:sldId id="302" r:id="rId23"/>
    <p:sldId id="303" r:id="rId24"/>
    <p:sldId id="304" r:id="rId25"/>
    <p:sldId id="305" r:id="rId26"/>
    <p:sldId id="309" r:id="rId27"/>
    <p:sldId id="310" r:id="rId28"/>
    <p:sldId id="307" r:id="rId29"/>
    <p:sldId id="29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21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2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10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0241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2480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030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7955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964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7453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1268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467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0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7164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6647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661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2208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016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406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9795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429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09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86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74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1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57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82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EFBF4-ACE8-4935-9D13-8788FE9502F3}" type="datetimeFigureOut">
              <a:rPr lang="pl-PL" smtClean="0"/>
              <a:t>04.03.2024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C975DA7-A208-4129-95DE-150166C392C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788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L</a:t>
            </a:r>
            <a:r>
              <a:rPr lang="pl-PL" sz="3600" dirty="0"/>
              <a:t>okalna </a:t>
            </a:r>
            <a:r>
              <a:rPr lang="pl-PL" sz="3600" b="1" dirty="0"/>
              <a:t>S</a:t>
            </a:r>
            <a:r>
              <a:rPr lang="pl-PL" sz="3600" dirty="0"/>
              <a:t>trategia </a:t>
            </a:r>
            <a:r>
              <a:rPr lang="pl-PL" sz="3600" b="1" dirty="0"/>
              <a:t>R</a:t>
            </a:r>
            <a:r>
              <a:rPr lang="pl-PL" sz="3600" dirty="0"/>
              <a:t>ozwoju w perspektywie finansowej 2014 - 2020 - 2023 - </a:t>
            </a:r>
            <a:r>
              <a:rPr lang="pl-PL" sz="3600" b="1" dirty="0"/>
              <a:t>podsumowanie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82" y="1843073"/>
            <a:ext cx="3382920" cy="2392795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5CB670B-7DE3-FB3C-AD7E-1A1B0516F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8223" y="4235868"/>
            <a:ext cx="7126375" cy="166233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2021873-6A18-A298-DD7D-5FFCCD677913}"/>
              </a:ext>
            </a:extLst>
          </p:cNvPr>
          <p:cNvSpPr txBox="1"/>
          <p:nvPr/>
        </p:nvSpPr>
        <p:spPr>
          <a:xfrm>
            <a:off x="2754698" y="5981270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C00000"/>
                </a:solidFill>
              </a:rPr>
              <a:t>BIAŁY BÓR</a:t>
            </a:r>
            <a:r>
              <a:rPr lang="pl-PL" sz="1800" b="1" dirty="0">
                <a:solidFill>
                  <a:srgbClr val="C00000"/>
                </a:solidFill>
              </a:rPr>
              <a:t> – dnia 6 marca 2024 rok (środa)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C8F2AE-BD7B-1BAE-A6D2-8E4961AC4D81}"/>
              </a:ext>
            </a:extLst>
          </p:cNvPr>
          <p:cNvSpPr txBox="1"/>
          <p:nvPr/>
        </p:nvSpPr>
        <p:spPr>
          <a:xfrm>
            <a:off x="2926080" y="176635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Sesja Rady Gminy Biały Bór</a:t>
            </a:r>
          </a:p>
        </p:txBody>
      </p:sp>
    </p:spTree>
    <p:extLst>
      <p:ext uri="{BB962C8B-B14F-4D97-AF65-F5344CB8AC3E}">
        <p14:creationId xmlns:p14="http://schemas.microsoft.com/office/powerpoint/2010/main" val="21614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331913"/>
            <a:ext cx="10058400" cy="4022725"/>
          </a:xfrm>
        </p:spPr>
        <p:txBody>
          <a:bodyPr/>
          <a:lstStyle/>
          <a:p>
            <a:r>
              <a:rPr lang="pl-PL" dirty="0"/>
              <a:t>Projekt realizowany </a:t>
            </a:r>
            <a:r>
              <a:rPr lang="pl-PL" b="1" dirty="0"/>
              <a:t>na terenie wszystkich gmin członkowskich</a:t>
            </a:r>
          </a:p>
          <a:p>
            <a:r>
              <a:rPr lang="pl-PL" dirty="0"/>
              <a:t>Beneficjent: Stowarzyszenie Lokalna Grupa Rybacka „Partnerstwo Drawy” w Szczecinku</a:t>
            </a:r>
          </a:p>
          <a:p>
            <a:r>
              <a:rPr lang="pl-PL" dirty="0"/>
              <a:t>Wartość operacji: </a:t>
            </a:r>
            <a:r>
              <a:rPr lang="pl-PL" b="1" dirty="0"/>
              <a:t>123 341,00 zł 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628503" y="116048"/>
            <a:ext cx="8499475" cy="1050925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„Bezpieczny Powiat Szczecinecki - kurs Kwalifikowanej Pierwszej Pomocy dla mieszkańców powiatu szczecineckiego”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4" y="3152502"/>
            <a:ext cx="4815840" cy="36118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68" y="2532017"/>
            <a:ext cx="3174275" cy="42323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9" y="2643051"/>
            <a:ext cx="315468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187336" y="679270"/>
            <a:ext cx="5094514" cy="38317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/>
              <a:t>Operacja własna </a:t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383177" y="679270"/>
            <a:ext cx="10058400" cy="4022725"/>
          </a:xfrm>
        </p:spPr>
        <p:txBody>
          <a:bodyPr/>
          <a:lstStyle/>
          <a:p>
            <a:r>
              <a:rPr lang="pl-PL" dirty="0"/>
              <a:t>„Promocja obszaru Stowarzyszenia LGD Pojezierza Razem poprzez wyrób gadżetów oraz wydanie publikacji w postaci map turystycznych”</a:t>
            </a:r>
          </a:p>
          <a:p>
            <a:r>
              <a:rPr lang="pl-PL" dirty="0"/>
              <a:t>Kwota wsparcia 50 000,00 zł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4" y="1888349"/>
            <a:ext cx="3200677" cy="24020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303" y="1455790"/>
            <a:ext cx="3194581" cy="24020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616" y="3996793"/>
            <a:ext cx="3079994" cy="26221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641" y="1455790"/>
            <a:ext cx="3697589" cy="240203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868" y="3975848"/>
            <a:ext cx="3733241" cy="26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0593" y="478971"/>
            <a:ext cx="11425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/>
              <a:t>Projekt współpracy MAK </a:t>
            </a:r>
          </a:p>
          <a:p>
            <a:endParaRPr lang="pl-PL" dirty="0"/>
          </a:p>
          <a:p>
            <a:r>
              <a:rPr lang="pl-PL" dirty="0"/>
              <a:t>Międzynarodowy Projekt Współpracy o akronimie MAK  (Młodzieżowa Akademia Komunikacji) 2016-2017. </a:t>
            </a:r>
          </a:p>
          <a:p>
            <a:r>
              <a:rPr lang="pl-PL" dirty="0"/>
              <a:t>Wartość zadania przypadająca na LGD POJEZIERZE RAZEM </a:t>
            </a:r>
            <a:r>
              <a:rPr lang="pl-PL" b="1" dirty="0"/>
              <a:t>20 tys. złotych</a:t>
            </a:r>
          </a:p>
          <a:p>
            <a:endParaRPr lang="pl-PL" dirty="0"/>
          </a:p>
          <a:p>
            <a:r>
              <a:rPr lang="pl-PL" dirty="0"/>
              <a:t>Projekt obejmował:</a:t>
            </a:r>
          </a:p>
          <a:p>
            <a:r>
              <a:rPr lang="pl-PL" dirty="0"/>
              <a:t>trzytygodniowe warsztaty prowadzone przez dziennikarzy na terenie trzech obszarów Opawskiego (Czechy), Lubuskiego i Pomorza Zachodniego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4" y="3340063"/>
            <a:ext cx="5038685" cy="311298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84" y="3340063"/>
            <a:ext cx="5394837" cy="31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22172" y="539932"/>
            <a:ext cx="640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Projekt współpracy Strefy Aktywności Społecznej (SAS)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96983" y="1489167"/>
            <a:ext cx="10785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Partnerzy projektu: Stowarzyszenie Lokalna Grupa Działania „Siła w Grupie”, Centrum Inicjatyw Wiejskich, Lokalna Grupa Działania „Powiatu Świdwińskiego”, Lokalna Grupa Działania „Partnerstwo w Rozwoju”, Stowarzyszenie Środkowopomorska Grupa Działania, Lokalna Grupa Działania „</a:t>
            </a:r>
            <a:r>
              <a:rPr lang="pl-PL" dirty="0" err="1"/>
              <a:t>Gryflandia</a:t>
            </a:r>
            <a:r>
              <a:rPr lang="pl-PL" dirty="0"/>
              <a:t>”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Wartość zadania przypadająca na Stowarzyszenie LGD POJEZIERZE RAZEM: </a:t>
            </a:r>
            <a:r>
              <a:rPr lang="pl-PL" b="1" dirty="0"/>
              <a:t>79 433,00 zł</a:t>
            </a:r>
          </a:p>
          <a:p>
            <a:r>
              <a:rPr lang="pl-PL" b="1" dirty="0"/>
              <a:t>Wartość zadania realizowanego na terenie Gminy Biały Bór: 15 053,00 zł </a:t>
            </a:r>
          </a:p>
          <a:p>
            <a:endParaRPr lang="pl-PL" b="1" dirty="0"/>
          </a:p>
          <a:p>
            <a:r>
              <a:rPr lang="pl-PL" b="1" dirty="0"/>
              <a:t>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671" y="4167840"/>
            <a:ext cx="4870450" cy="17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4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32403" y="0"/>
            <a:ext cx="5283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Projekt współpracy Strefy Aktywności Społecznej (SAS)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84" y="836629"/>
            <a:ext cx="5247805" cy="296100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240641" y="369332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dirty="0">
                <a:solidFill>
                  <a:srgbClr val="000000"/>
                </a:solidFill>
              </a:rPr>
              <a:t>Gmina Biały Bór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098" y="3895596"/>
            <a:ext cx="4960556" cy="27934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378" y="836629"/>
            <a:ext cx="5258023" cy="296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29395" y="519389"/>
            <a:ext cx="8133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Projekt współpracy o akronimie MILA – Małe Inwestycje Lokalnej Aktywności</a:t>
            </a:r>
          </a:p>
        </p:txBody>
      </p:sp>
      <p:sp>
        <p:nvSpPr>
          <p:cNvPr id="3" name="Prostokąt 2"/>
          <p:cNvSpPr/>
          <p:nvPr/>
        </p:nvSpPr>
        <p:spPr>
          <a:xfrm>
            <a:off x="862147" y="1285743"/>
            <a:ext cx="113995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Partnerzy projektu: LGD „</a:t>
            </a:r>
            <a:r>
              <a:rPr lang="pl-PL" dirty="0" err="1"/>
              <a:t>Gryflandia</a:t>
            </a:r>
            <a:r>
              <a:rPr lang="pl-PL" dirty="0"/>
              <a:t>”, Lokalna Grupa Działania – Powiatu Świdwińskiego, Centrum Inicjatyw Wiejskich </a:t>
            </a:r>
          </a:p>
          <a:p>
            <a:endParaRPr lang="pl-PL" dirty="0"/>
          </a:p>
          <a:p>
            <a:r>
              <a:rPr lang="pl-PL" dirty="0"/>
              <a:t>Wartość zadania przypadająca na Stowarzyszenie LGD POJEZIERZE RAZEM </a:t>
            </a:r>
            <a:r>
              <a:rPr lang="pl-PL" b="1" dirty="0"/>
              <a:t>245 647,53zł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Wybieg dla psów (Barwice)</a:t>
            </a:r>
          </a:p>
          <a:p>
            <a:r>
              <a:rPr lang="pl-PL" dirty="0"/>
              <a:t> Wiata drewniana (Gwda Wielka)</a:t>
            </a:r>
          </a:p>
          <a:p>
            <a:r>
              <a:rPr lang="pl-PL" dirty="0"/>
              <a:t> </a:t>
            </a:r>
            <a:r>
              <a:rPr lang="pl-PL" b="1" dirty="0"/>
              <a:t>Pomost pływający i altany (Biały Bór) (56 000,00 zł)</a:t>
            </a:r>
          </a:p>
          <a:p>
            <a:r>
              <a:rPr lang="pl-PL" dirty="0"/>
              <a:t> Doposażenie placu zabaw (Borne Sulinowo)</a:t>
            </a:r>
          </a:p>
          <a:p>
            <a:r>
              <a:rPr lang="pl-PL" dirty="0"/>
              <a:t> Zwiększenie atrakcyjności plaży w miejscowości Grzmiąca nad jeziorem Baczyno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299" y="4429097"/>
            <a:ext cx="531007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31" y="1454330"/>
            <a:ext cx="4329118" cy="449362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615441" y="179754"/>
            <a:ext cx="10389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Projekt współpracy o akronimie MILA – Małe Inwestycje Lokalnej Aktywności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4" y="1404258"/>
            <a:ext cx="3407772" cy="454369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945109" y="817042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Gmina Biały Bór</a:t>
            </a:r>
          </a:p>
        </p:txBody>
      </p:sp>
    </p:spTree>
    <p:extLst>
      <p:ext uri="{BB962C8B-B14F-4D97-AF65-F5344CB8AC3E}">
        <p14:creationId xmlns:p14="http://schemas.microsoft.com/office/powerpoint/2010/main" val="374453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05394" y="519390"/>
            <a:ext cx="109815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Projekt współpracy o akronimie BOCIAN – </a:t>
            </a:r>
          </a:p>
          <a:p>
            <a:r>
              <a:rPr lang="pl-PL" dirty="0"/>
              <a:t>„Bezpieczne Obiekty Całodobowej Infrastruktury Aktywności Naturalnej” </a:t>
            </a:r>
            <a:r>
              <a:rPr lang="pl-PL" b="1" dirty="0"/>
              <a:t>(w trakcie realizacji)</a:t>
            </a:r>
          </a:p>
          <a:p>
            <a:endParaRPr lang="pl-PL" dirty="0"/>
          </a:p>
          <a:p>
            <a:r>
              <a:rPr lang="pl-PL" dirty="0"/>
              <a:t>Partnerzy projektu: </a:t>
            </a:r>
            <a:r>
              <a:rPr lang="pl-PL" dirty="0" err="1"/>
              <a:t>Dolnoodrzańska</a:t>
            </a:r>
            <a:r>
              <a:rPr lang="pl-PL" dirty="0"/>
              <a:t> Inicjatywa Rozwoju Obszarów Wiejskich, Lokalna Grupa Działania – Powiatu Świdwińskiego, Centrum Inicjatyw Wiejskich </a:t>
            </a:r>
          </a:p>
          <a:p>
            <a:endParaRPr lang="pl-PL" dirty="0"/>
          </a:p>
          <a:p>
            <a:r>
              <a:rPr lang="pl-PL" dirty="0"/>
              <a:t>Wysokość przyznanej pomocy przypadająca na Stowarzyszenie LGD POJEZIERZE RAZEM: </a:t>
            </a:r>
            <a:r>
              <a:rPr lang="pl-PL" b="1" dirty="0"/>
              <a:t>423 074,00 zł</a:t>
            </a:r>
          </a:p>
          <a:p>
            <a:endParaRPr lang="pl-PL" dirty="0"/>
          </a:p>
          <a:p>
            <a:r>
              <a:rPr lang="pl-PL" dirty="0"/>
              <a:t>Zadania LGD POJEZIERZE RAZEM w ramach projektu:</a:t>
            </a:r>
          </a:p>
          <a:p>
            <a:r>
              <a:rPr lang="pl-PL" dirty="0"/>
              <a:t>ustawienie elementów małej architektury w Barwicach</a:t>
            </a:r>
          </a:p>
          <a:p>
            <a:r>
              <a:rPr lang="pl-PL" b="1" dirty="0"/>
              <a:t>zakup dmuchanego placu zabaw (Biały </a:t>
            </a:r>
            <a:r>
              <a:rPr lang="pl-PL" b="1" dirty="0" smtClean="0"/>
              <a:t>Bór, 75 000,00 zł )</a:t>
            </a:r>
            <a:endParaRPr lang="pl-PL" b="1" dirty="0"/>
          </a:p>
          <a:p>
            <a:r>
              <a:rPr lang="pl-PL" dirty="0"/>
              <a:t>montaż urządzeń placu zabaw w Bornem Sulinowie</a:t>
            </a:r>
          </a:p>
          <a:p>
            <a:r>
              <a:rPr lang="pl-PL" dirty="0"/>
              <a:t>doposażenie placu zabaw w Grzmiącej</a:t>
            </a:r>
          </a:p>
          <a:p>
            <a:r>
              <a:rPr lang="pl-PL" dirty="0"/>
              <a:t>budowa zielonej siłowni dla osób niepełnosprawnych przy Domu Pomocy Społecznej w Bornem Sulinowie</a:t>
            </a:r>
          </a:p>
          <a:p>
            <a:r>
              <a:rPr lang="pl-PL" dirty="0"/>
              <a:t>Budowa altan w Grąbczynie ( Gmina wiejska Szczecinek)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223" y="4750998"/>
            <a:ext cx="3948260" cy="14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1257" y="389598"/>
            <a:ext cx="10241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Projekt współpracy o akronimie BOCIAN – </a:t>
            </a:r>
          </a:p>
          <a:p>
            <a:r>
              <a:rPr lang="pl-PL" dirty="0"/>
              <a:t>„Bezpieczne Obiekty Całodobowej Infrastruktury Aktywności Naturalnej” (w trakcie realizacji)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8" y="1146786"/>
            <a:ext cx="4614930" cy="2594634"/>
          </a:xfrm>
          <a:prstGeom prst="rect">
            <a:avLst/>
          </a:prstGeom>
        </p:spPr>
      </p:pic>
      <p:sp>
        <p:nvSpPr>
          <p:cNvPr id="4" name="Uśmiechnięta buźka 3"/>
          <p:cNvSpPr/>
          <p:nvPr/>
        </p:nvSpPr>
        <p:spPr>
          <a:xfrm>
            <a:off x="2365121" y="2340576"/>
            <a:ext cx="166955" cy="20268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1035929"/>
            <a:ext cx="4169371" cy="312702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20" y="3219606"/>
            <a:ext cx="4239153" cy="31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73251"/>
              </p:ext>
            </p:extLst>
          </p:nvPr>
        </p:nvGraphicFramePr>
        <p:xfrm>
          <a:off x="269966" y="56606"/>
          <a:ext cx="11530149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146">
                  <a:extLst>
                    <a:ext uri="{9D8B030D-6E8A-4147-A177-3AD203B41FA5}">
                      <a16:colId xmlns:a16="http://schemas.microsoft.com/office/drawing/2014/main" val="2473744712"/>
                    </a:ext>
                  </a:extLst>
                </a:gridCol>
                <a:gridCol w="1305398">
                  <a:extLst>
                    <a:ext uri="{9D8B030D-6E8A-4147-A177-3AD203B41FA5}">
                      <a16:colId xmlns:a16="http://schemas.microsoft.com/office/drawing/2014/main" val="176096569"/>
                    </a:ext>
                  </a:extLst>
                </a:gridCol>
                <a:gridCol w="6478943">
                  <a:extLst>
                    <a:ext uri="{9D8B030D-6E8A-4147-A177-3AD203B41FA5}">
                      <a16:colId xmlns:a16="http://schemas.microsoft.com/office/drawing/2014/main" val="4265522148"/>
                    </a:ext>
                  </a:extLst>
                </a:gridCol>
                <a:gridCol w="1085662">
                  <a:extLst>
                    <a:ext uri="{9D8B030D-6E8A-4147-A177-3AD203B41FA5}">
                      <a16:colId xmlns:a16="http://schemas.microsoft.com/office/drawing/2014/main" val="693568206"/>
                    </a:ext>
                  </a:extLst>
                </a:gridCol>
              </a:tblGrid>
              <a:tr h="898513">
                <a:tc>
                  <a:txBody>
                    <a:bodyPr/>
                    <a:lstStyle/>
                    <a:p>
                      <a:r>
                        <a:rPr lang="pl-PL" sz="1200" dirty="0"/>
                        <a:t>Tytuł projektu</a:t>
                      </a:r>
                      <a:r>
                        <a:rPr lang="pl-PL" sz="1200" baseline="0" dirty="0"/>
                        <a:t> grantowego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Umowy LGD z </a:t>
                      </a:r>
                      <a:r>
                        <a:rPr lang="pl-PL" sz="1200" dirty="0" err="1"/>
                        <a:t>Grantobiorcami</a:t>
                      </a:r>
                      <a:r>
                        <a:rPr lang="pl-PL" sz="1200" baseline="0" dirty="0"/>
                        <a:t> (</a:t>
                      </a:r>
                      <a:r>
                        <a:rPr lang="pl-PL" sz="1200" dirty="0"/>
                        <a:t>liczba)</a:t>
                      </a:r>
                    </a:p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              Gmina Biały Bór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Ogólna</a:t>
                      </a:r>
                      <a:r>
                        <a:rPr lang="pl-PL" sz="1200" baseline="0" dirty="0"/>
                        <a:t>  kwota przyznanych grantów (zł)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94018"/>
                  </a:ext>
                </a:extLst>
              </a:tr>
              <a:tr h="808661">
                <a:tc>
                  <a:txBody>
                    <a:bodyPr/>
                    <a:lstStyle/>
                    <a:p>
                      <a:r>
                        <a:rPr lang="pl-PL" sz="1200" dirty="0"/>
                        <a:t>Edukacja, aktywizacja i integracja-organizacja wydarzeń i szkoleń dla lokalnej społeczności na terenie gminy Borne Sulinowo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70 450,00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837752"/>
                  </a:ext>
                </a:extLst>
              </a:tr>
              <a:tr h="808661">
                <a:tc>
                  <a:txBody>
                    <a:bodyPr/>
                    <a:lstStyle/>
                    <a:p>
                      <a:r>
                        <a:rPr lang="pl-PL" sz="1200" dirty="0"/>
                        <a:t>Działania kształtujące postawy przedsiębiorcze, proekologiczne i innowacyjne na terenie obszaru działania LGD POJEZIERZE RAZEM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Stowarzyszenie „Gmina z pomysłem” ,,Puchar Regionalny </a:t>
                      </a:r>
                      <a:r>
                        <a:rPr lang="pl-PL" sz="1200" dirty="0" err="1"/>
                        <a:t>Nordic</a:t>
                      </a:r>
                      <a:r>
                        <a:rPr lang="pl-PL" sz="1200" dirty="0"/>
                        <a:t> - </a:t>
                      </a:r>
                      <a:r>
                        <a:rPr lang="pl-PL" sz="1200" dirty="0" err="1"/>
                        <a:t>Walking</a:t>
                      </a:r>
                      <a:r>
                        <a:rPr lang="pl-PL" sz="1200" dirty="0"/>
                        <a:t> Biały Bór 2019’’</a:t>
                      </a:r>
                    </a:p>
                    <a:p>
                      <a:r>
                        <a:rPr lang="pl-PL" sz="1200" b="1" i="1" dirty="0"/>
                        <a:t>15,</a:t>
                      </a:r>
                      <a:r>
                        <a:rPr lang="pl-PL" sz="1200" b="1" i="1" baseline="0" dirty="0"/>
                        <a:t> </a:t>
                      </a:r>
                      <a:r>
                        <a:rPr lang="pl-PL" sz="1200" b="1" i="1" dirty="0"/>
                        <a:t>000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125 415,00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865217"/>
                  </a:ext>
                </a:extLst>
              </a:tr>
              <a:tr h="3324497">
                <a:tc>
                  <a:txBody>
                    <a:bodyPr/>
                    <a:lstStyle/>
                    <a:p>
                      <a:r>
                        <a:rPr lang="pl-PL" sz="1200" dirty="0"/>
                        <a:t>Rozwój ogólnodostępnej i niekomercyjnej infrastruktury obszaru LGD POJEZIERZE RAZEM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16</a:t>
                      </a:r>
                    </a:p>
                    <a:p>
                      <a:pPr algn="l"/>
                      <a:endParaRPr lang="pl-PL" sz="105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Ludowy Zespół Sportowy „GRAB” „Wyposażenie placu rekreacyjnego dla dzieci i młodzieży we wsi Grabowo” </a:t>
                      </a:r>
                      <a:r>
                        <a:rPr lang="pl-PL" sz="1200" b="1" i="1" dirty="0"/>
                        <a:t>14 876,00 zł</a:t>
                      </a:r>
                    </a:p>
                    <a:p>
                      <a:endParaRPr lang="pl-PL" sz="1200" dirty="0"/>
                    </a:p>
                    <a:p>
                      <a:r>
                        <a:rPr lang="pl-PL" sz="1200" dirty="0"/>
                        <a:t>STOWARZYSZENIE „OTWARTE DRZWI” „Zwiększenie przestrzennej konkurencyjności regionu poprzez zagospodarowanie terenów zielonych przy ul Brzeźnickiej w Białym Borze” </a:t>
                      </a:r>
                    </a:p>
                    <a:p>
                      <a:r>
                        <a:rPr lang="pl-PL" sz="1200" b="1" i="1" dirty="0"/>
                        <a:t>13 490,00 zł</a:t>
                      </a:r>
                    </a:p>
                    <a:p>
                      <a:endParaRPr lang="pl-PL" sz="1200" dirty="0"/>
                    </a:p>
                    <a:p>
                      <a:r>
                        <a:rPr lang="pl-PL" sz="1200" dirty="0"/>
                        <a:t>STOWARZYSZENIE „GMINA Z POMYSŁEM” „Zwiększenie przestrzennej konkurencyjności regionu - „ZIELONE PŁUCA BIAŁEGO BORU” </a:t>
                      </a:r>
                      <a:r>
                        <a:rPr lang="pl-PL" sz="1200" b="1" i="1" dirty="0"/>
                        <a:t>31 400,00 zł</a:t>
                      </a:r>
                    </a:p>
                    <a:p>
                      <a:endParaRPr lang="pl-PL" sz="1200" dirty="0"/>
                    </a:p>
                    <a:p>
                      <a:r>
                        <a:rPr lang="pl-PL" sz="1200" dirty="0"/>
                        <a:t>LUDOWY KLUB KAJAKOWY „HUBERTUS” „Rozwój ogólnodostępnej infrastruktury turystycznej i rekreacyjnej poprzez zakup sprzętu pływającego w Gminie Biały Bór” </a:t>
                      </a:r>
                    </a:p>
                    <a:p>
                      <a:r>
                        <a:rPr lang="pl-PL" sz="1200" b="1" i="1" dirty="0"/>
                        <a:t>12, 500 zł</a:t>
                      </a:r>
                    </a:p>
                    <a:p>
                      <a:endParaRPr lang="pl-PL" sz="1100" dirty="0"/>
                    </a:p>
                    <a:p>
                      <a:endParaRPr lang="pl-PL" sz="1100" dirty="0"/>
                    </a:p>
                    <a:p>
                      <a:endParaRPr lang="pl-PL" sz="1100" dirty="0"/>
                    </a:p>
                    <a:p>
                      <a:endParaRPr lang="pl-PL" sz="1100" dirty="0"/>
                    </a:p>
                    <a:p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226 557,00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192272"/>
                  </a:ext>
                </a:extLst>
              </a:tr>
              <a:tr h="808661">
                <a:tc>
                  <a:txBody>
                    <a:bodyPr/>
                    <a:lstStyle/>
                    <a:p>
                      <a:r>
                        <a:rPr lang="pl-PL" sz="1200" dirty="0"/>
                        <a:t>"Powiat szczecinecki - Jak tu pięknie!" - realizacja działań promujących obszar LSR i wpływających na zachowanie dziedzictwa lokalnego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76 525,00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583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5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84662" y="409639"/>
            <a:ext cx="9466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Calibri Light" panose="020F0302020204030204"/>
                <a:ea typeface="+mj-ea"/>
                <a:cs typeface="+mj-cs"/>
              </a:rPr>
              <a:t>Uroczystość przekazania umowy ramowej odbyła się w dniu 24 maja 2016 roku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992777"/>
            <a:ext cx="8348133" cy="353568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962296" y="4865804"/>
            <a:ext cx="10310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dirty="0">
                <a:solidFill>
                  <a:srgbClr val="000000"/>
                </a:solidFill>
              </a:rPr>
              <a:t>Wysokość budżetu wyjściowego na wdrażanie LSR łącznie z projektami współpracy wyniosła </a:t>
            </a:r>
            <a:r>
              <a:rPr lang="pl-PL" b="1" dirty="0">
                <a:solidFill>
                  <a:srgbClr val="000000"/>
                </a:solidFill>
              </a:rPr>
              <a:t>5 100 000,00 zł </a:t>
            </a:r>
            <a:r>
              <a:rPr lang="pl-PL" dirty="0">
                <a:solidFill>
                  <a:srgbClr val="000000"/>
                </a:solidFill>
              </a:rPr>
              <a:t>(w tym projekty współpracy 100 000 zł).</a:t>
            </a:r>
            <a:endParaRPr lang="pl-PL" b="1" dirty="0">
              <a:solidFill>
                <a:srgbClr val="000000"/>
              </a:solidFill>
            </a:endParaRPr>
          </a:p>
          <a:p>
            <a:pPr lvl="0"/>
            <a:r>
              <a:rPr lang="pl-PL" dirty="0">
                <a:solidFill>
                  <a:srgbClr val="000000"/>
                </a:solidFill>
              </a:rPr>
              <a:t>Budżet ten został zwiększony do kwoty </a:t>
            </a:r>
            <a:r>
              <a:rPr lang="pl-PL" b="1" dirty="0">
                <a:solidFill>
                  <a:srgbClr val="000000"/>
                </a:solidFill>
              </a:rPr>
              <a:t>8 595 627,56 zł</a:t>
            </a:r>
          </a:p>
        </p:txBody>
      </p:sp>
    </p:spTree>
    <p:extLst>
      <p:ext uri="{BB962C8B-B14F-4D97-AF65-F5344CB8AC3E}">
        <p14:creationId xmlns:p14="http://schemas.microsoft.com/office/powerpoint/2010/main" val="282520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82520" y="575649"/>
            <a:ext cx="5442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Przykładowe projekty realizowane przez Gminę Biały Bór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3" y="2596986"/>
            <a:ext cx="6634829" cy="25018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692" y="2251735"/>
            <a:ext cx="3798599" cy="284713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250768" y="5372041"/>
            <a:ext cx="9300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l-PL" sz="1100" b="1" dirty="0">
                <a:solidFill>
                  <a:prstClr val="black"/>
                </a:solidFill>
                <a:latin typeface="Century Gothic" panose="020B0502020202020204"/>
              </a:rPr>
              <a:t>Zwiększenie przestrzennej konkurencyjności regionu poprzez przebudowę placu rekreacyjnego przy Zespole Szkół Nr 1 w Białym Borze na </a:t>
            </a:r>
            <a:r>
              <a:rPr lang="pl-PL" sz="1100" b="1" dirty="0" err="1">
                <a:solidFill>
                  <a:prstClr val="black"/>
                </a:solidFill>
                <a:latin typeface="Century Gothic" panose="020B0502020202020204"/>
              </a:rPr>
              <a:t>skatepark</a:t>
            </a:r>
            <a:r>
              <a:rPr lang="pl-PL" sz="1100" b="1" dirty="0">
                <a:solidFill>
                  <a:prstClr val="black"/>
                </a:solidFill>
                <a:latin typeface="Century Gothic" panose="020B0502020202020204"/>
              </a:rPr>
              <a:t>, kwota dofinansowania: 63 630,00 zł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892" y="112805"/>
            <a:ext cx="2353260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26250" y="299749"/>
            <a:ext cx="5442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Przykładowe projekty realizowane przez Gminę Biały Bór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7" y="1539240"/>
            <a:ext cx="2954655" cy="39395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16" y="1539240"/>
            <a:ext cx="5194141" cy="389560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756263" y="5566341"/>
            <a:ext cx="78769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Remont pomostów na jeziorze Łobez w Białym Borze</a:t>
            </a:r>
          </a:p>
          <a:p>
            <a:r>
              <a:rPr lang="pl-PL" sz="1400" dirty="0"/>
              <a:t>Beneficjent: Gmina Biały Bór </a:t>
            </a:r>
          </a:p>
          <a:p>
            <a:r>
              <a:rPr lang="pl-PL" sz="1400" dirty="0"/>
              <a:t>Kwota dofinansowania: 74 395,00 zł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536" y="299749"/>
            <a:ext cx="2353260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133600"/>
            <a:ext cx="5171440" cy="38785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0" y="2087880"/>
            <a:ext cx="5232400" cy="39243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382362" y="463034"/>
            <a:ext cx="5442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Przykładowe projekty realizowane przez gminę Biały Bór</a:t>
            </a:r>
          </a:p>
        </p:txBody>
      </p:sp>
      <p:sp>
        <p:nvSpPr>
          <p:cNvPr id="5" name="Prostokąt 4"/>
          <p:cNvSpPr/>
          <p:nvPr/>
        </p:nvSpPr>
        <p:spPr>
          <a:xfrm>
            <a:off x="632460" y="13066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/>
              <a:t>Nazwa projektu: Rozbudowa infrastruktury parku miejskiego w Białym Borze</a:t>
            </a:r>
          </a:p>
          <a:p>
            <a:r>
              <a:rPr lang="pl-PL" sz="1400" dirty="0"/>
              <a:t>Beneficjent: Gmina Biały Bór</a:t>
            </a:r>
          </a:p>
          <a:p>
            <a:r>
              <a:rPr lang="pl-PL" sz="1400" dirty="0"/>
              <a:t>Kwota dofinansowania: 44 144,00 zł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680" y="175841"/>
            <a:ext cx="2353260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30980" y="76200"/>
            <a:ext cx="43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Rozwój działalności gospodarczej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82" y="552212"/>
            <a:ext cx="4777741" cy="36728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3" y="3192780"/>
            <a:ext cx="5292090" cy="352806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0" y="3086100"/>
            <a:ext cx="5452110" cy="363474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44989" y="1316474"/>
            <a:ext cx="3069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Salon Pielęgnacji i Urody „</a:t>
            </a:r>
            <a:r>
              <a:rPr lang="pl-PL" sz="1400" dirty="0" err="1"/>
              <a:t>Cosmetic</a:t>
            </a:r>
            <a:r>
              <a:rPr lang="pl-PL" sz="1400" dirty="0"/>
              <a:t>” Dorota </a:t>
            </a:r>
            <a:r>
              <a:rPr lang="pl-PL" sz="1400" dirty="0" err="1"/>
              <a:t>Czutro</a:t>
            </a:r>
            <a:endParaRPr lang="pl-PL" sz="1400" dirty="0"/>
          </a:p>
          <a:p>
            <a:r>
              <a:rPr lang="pl-PL" sz="1400" dirty="0"/>
              <a:t>Kwota wsparcia 40, 786 zł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251" y="573891"/>
            <a:ext cx="2565932" cy="18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73" y="1914069"/>
            <a:ext cx="8314047" cy="404477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787488" y="232371"/>
            <a:ext cx="488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Podejmowanie działalności gospodarczej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898973" y="1136468"/>
            <a:ext cx="341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Beneficjent: Krzysztof Lechowicz</a:t>
            </a:r>
          </a:p>
          <a:p>
            <a:r>
              <a:rPr lang="pl-PL" sz="1600" dirty="0"/>
              <a:t>Kwota wsparcia: 50 000,00 zł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298" y="148653"/>
            <a:ext cx="2347163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51299" y="488370"/>
            <a:ext cx="3994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dirty="0">
                <a:solidFill>
                  <a:srgbClr val="000000"/>
                </a:solidFill>
              </a:rPr>
              <a:t>Podejmowanie działalności gospodarczej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25498" y="1497874"/>
            <a:ext cx="8804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Beneficjent: Tomasz </a:t>
            </a:r>
            <a:r>
              <a:rPr lang="pl-PL" dirty="0"/>
              <a:t>Arkadiusz </a:t>
            </a:r>
            <a:r>
              <a:rPr lang="pl-PL" dirty="0" err="1" smtClean="0"/>
              <a:t>Kleinszmid</a:t>
            </a:r>
            <a:endParaRPr lang="pl-PL" dirty="0" smtClean="0"/>
          </a:p>
          <a:p>
            <a:endParaRPr lang="pl-PL" dirty="0"/>
          </a:p>
          <a:p>
            <a:r>
              <a:rPr lang="pl-PL" dirty="0"/>
              <a:t>Rozpoczęcie działalności gospodarczej - zakup urządzeń niezbędnych do prowadzenia firmy w branży </a:t>
            </a:r>
            <a:r>
              <a:rPr lang="pl-PL" dirty="0" smtClean="0"/>
              <a:t>ogólnobudowlanej</a:t>
            </a:r>
          </a:p>
          <a:p>
            <a:endParaRPr lang="pl-PL" dirty="0" smtClean="0"/>
          </a:p>
          <a:p>
            <a:r>
              <a:rPr lang="pl-PL" dirty="0" smtClean="0"/>
              <a:t>Kwota wsparcia: 50 000,00 zł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732" y="341258"/>
            <a:ext cx="2347163" cy="16643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8" y="3622357"/>
            <a:ext cx="3549817" cy="22123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00" y="2789579"/>
            <a:ext cx="5437793" cy="30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116236" y="431465"/>
            <a:ext cx="3994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Podejmowanie działalności gospodarczej</a:t>
            </a:r>
          </a:p>
        </p:txBody>
      </p:sp>
      <p:sp>
        <p:nvSpPr>
          <p:cNvPr id="3" name="Prostokąt 2"/>
          <p:cNvSpPr/>
          <p:nvPr/>
        </p:nvSpPr>
        <p:spPr>
          <a:xfrm>
            <a:off x="206789" y="987821"/>
            <a:ext cx="66030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Radosław </a:t>
            </a:r>
            <a:r>
              <a:rPr lang="pl-PL" dirty="0" smtClean="0"/>
              <a:t>Kisielewski</a:t>
            </a:r>
          </a:p>
          <a:p>
            <a:endParaRPr lang="pl-PL" dirty="0" smtClean="0"/>
          </a:p>
          <a:p>
            <a:r>
              <a:rPr lang="pl-PL" dirty="0" smtClean="0"/>
              <a:t>Utworzenie </a:t>
            </a:r>
            <a:r>
              <a:rPr lang="pl-PL" dirty="0"/>
              <a:t>przedsiębiorstwa: „Kancelaria konsultingu biznesowego Radosław Kisielewski – doradztwo prawne, outsourcing księgowo – kadrowy</a:t>
            </a:r>
            <a:r>
              <a:rPr lang="pl-PL" dirty="0" smtClean="0"/>
              <a:t>”</a:t>
            </a:r>
          </a:p>
          <a:p>
            <a:endParaRPr lang="pl-PL" dirty="0"/>
          </a:p>
          <a:p>
            <a:r>
              <a:rPr lang="pl-PL" dirty="0"/>
              <a:t>Kwota wsparcia: 50 000,00 zł 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653" y="616131"/>
            <a:ext cx="2347163" cy="16643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08" y="3051974"/>
            <a:ext cx="7598107" cy="3178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6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619602" y="1687103"/>
          <a:ext cx="6707278" cy="3076488"/>
        </p:xfrm>
        <a:graphic>
          <a:graphicData uri="http://schemas.openxmlformats.org/drawingml/2006/table">
            <a:tbl>
              <a:tblPr firstRow="1" firstCol="1" bandRow="1"/>
              <a:tblGrid>
                <a:gridCol w="2294478">
                  <a:extLst>
                    <a:ext uri="{9D8B030D-6E8A-4147-A177-3AD203B41FA5}">
                      <a16:colId xmlns:a16="http://schemas.microsoft.com/office/drawing/2014/main" val="989116026"/>
                    </a:ext>
                  </a:extLst>
                </a:gridCol>
                <a:gridCol w="2206400">
                  <a:extLst>
                    <a:ext uri="{9D8B030D-6E8A-4147-A177-3AD203B41FA5}">
                      <a16:colId xmlns:a16="http://schemas.microsoft.com/office/drawing/2014/main" val="3299575313"/>
                    </a:ext>
                  </a:extLst>
                </a:gridCol>
                <a:gridCol w="2206400">
                  <a:extLst>
                    <a:ext uri="{9D8B030D-6E8A-4147-A177-3AD203B41FA5}">
                      <a16:colId xmlns:a16="http://schemas.microsoft.com/office/drawing/2014/main" val="1036063529"/>
                    </a:ext>
                  </a:extLst>
                </a:gridCol>
              </a:tblGrid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grantów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Łączna pula dotacji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717887"/>
                  </a:ext>
                </a:extLst>
              </a:tr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29 808,33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541156"/>
                  </a:ext>
                </a:extLst>
              </a:tr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30 201,00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310259"/>
                  </a:ext>
                </a:extLst>
              </a:tr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30 070,00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523554"/>
                  </a:ext>
                </a:extLst>
              </a:tr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32 200,00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59193"/>
                  </a:ext>
                </a:extLst>
              </a:tr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50 299,00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022663"/>
                  </a:ext>
                </a:extLst>
              </a:tr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55 270,00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690566"/>
                  </a:ext>
                </a:extLst>
              </a:tr>
              <a:tr h="384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227 848,33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793535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43" y="55427"/>
            <a:ext cx="1828959" cy="12924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980" y="122489"/>
            <a:ext cx="4072481" cy="12254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983" y="406422"/>
            <a:ext cx="3149193" cy="5904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605" y="1687103"/>
            <a:ext cx="1504311" cy="22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90502" y="249642"/>
            <a:ext cx="8911687" cy="1280890"/>
          </a:xfrm>
        </p:spPr>
        <p:txBody>
          <a:bodyPr/>
          <a:lstStyle/>
          <a:p>
            <a:r>
              <a:rPr lang="pl-PL" dirty="0"/>
              <a:t>Dziękuję za uwagę!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40274" y="1393371"/>
            <a:ext cx="8915400" cy="3777622"/>
          </a:xfrm>
        </p:spPr>
        <p:txBody>
          <a:bodyPr/>
          <a:lstStyle/>
          <a:p>
            <a:pPr marL="0" lvl="0" indent="0" algn="ctr">
              <a:buClr>
                <a:srgbClr val="A53010"/>
              </a:buClr>
              <a:buNone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</a:rPr>
              <a:t>Dariusz </a:t>
            </a:r>
            <a:r>
              <a:rPr lang="pl-PL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Siubdzia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</a:rPr>
              <a:t> - Dyrektor Biura LGD</a:t>
            </a:r>
          </a:p>
          <a:p>
            <a:pPr marL="0" lvl="0" indent="0" algn="ctr">
              <a:buClr>
                <a:srgbClr val="A53010"/>
              </a:buClr>
              <a:buNone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</a:rPr>
              <a:t>Stowarzyszenie Lokalna Grupa Działania</a:t>
            </a:r>
          </a:p>
          <a:p>
            <a:pPr marL="0" lvl="0" indent="0" algn="ctr">
              <a:buClr>
                <a:srgbClr val="A53010"/>
              </a:buClr>
              <a:buNone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</a:rPr>
              <a:t>POJEZIERZE RAZEM</a:t>
            </a:r>
          </a:p>
          <a:p>
            <a:pPr marL="0" lvl="0" indent="0" algn="ctr">
              <a:buClr>
                <a:srgbClr val="A53010"/>
              </a:buClr>
              <a:buNone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</a:rPr>
              <a:t>78-400 Szczecinek, ul. Warcisława IV 16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20" y="3247349"/>
            <a:ext cx="2346763" cy="16642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CB670B-7DE3-FB3C-AD7E-1A1B0516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987" y="4911635"/>
            <a:ext cx="7031990" cy="16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1140823" y="0"/>
            <a:ext cx="10058400" cy="1123406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Wdrażanie Lokalnej Strategii Rozwoju odbyło się na terenach gmin członkowskich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8" y="3996406"/>
            <a:ext cx="1489445" cy="19167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54" y="4074784"/>
            <a:ext cx="1516626" cy="18383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53" y="3996406"/>
            <a:ext cx="1701430" cy="19167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37" y="4053884"/>
            <a:ext cx="1593042" cy="193554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75" y="1402080"/>
            <a:ext cx="1744656" cy="20552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97" y="3996406"/>
            <a:ext cx="1614034" cy="19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1576" y="164684"/>
            <a:ext cx="9683931" cy="610380"/>
          </a:xfrm>
        </p:spPr>
        <p:txBody>
          <a:bodyPr>
            <a:normAutofit/>
          </a:bodyPr>
          <a:lstStyle/>
          <a:p>
            <a:r>
              <a:rPr lang="pl-PL" sz="3200" dirty="0"/>
              <a:t>Miejsce realizacji: Gmina Biały Bór 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149422"/>
              </p:ext>
            </p:extLst>
          </p:nvPr>
        </p:nvGraphicFramePr>
        <p:xfrm>
          <a:off x="949234" y="1114308"/>
          <a:ext cx="10058400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8297">
                  <a:extLst>
                    <a:ext uri="{9D8B030D-6E8A-4147-A177-3AD203B41FA5}">
                      <a16:colId xmlns:a16="http://schemas.microsoft.com/office/drawing/2014/main" val="3968609494"/>
                    </a:ext>
                  </a:extLst>
                </a:gridCol>
                <a:gridCol w="1780903">
                  <a:extLst>
                    <a:ext uri="{9D8B030D-6E8A-4147-A177-3AD203B41FA5}">
                      <a16:colId xmlns:a16="http://schemas.microsoft.com/office/drawing/2014/main" val="123095361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4730687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666650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Typy projektów</a:t>
                      </a:r>
                      <a:r>
                        <a:rPr lang="pl-PL" baseline="0" dirty="0"/>
                        <a:t> lub z</a:t>
                      </a:r>
                      <a:r>
                        <a:rPr lang="pl-PL" dirty="0"/>
                        <a:t>akres 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Liczba umów 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Łączna kwota</a:t>
                      </a:r>
                      <a:r>
                        <a:rPr lang="pl-PL" baseline="0" dirty="0"/>
                        <a:t> (zł)</a:t>
                      </a:r>
                      <a:endParaRPr lang="pl-PL" dirty="0"/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Kwota obciążająca budżet</a:t>
                      </a:r>
                      <a:r>
                        <a:rPr lang="pl-PL" baseline="0" dirty="0"/>
                        <a:t> LGD (zł)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80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podejmowanie działalności gospodarczej 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350 000,00 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350 000,00 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851753"/>
                  </a:ext>
                </a:extLst>
              </a:tr>
              <a:tr h="514195">
                <a:tc>
                  <a:txBody>
                    <a:bodyPr/>
                    <a:lstStyle/>
                    <a:p>
                      <a:r>
                        <a:rPr lang="pl-PL" dirty="0"/>
                        <a:t>rozwój działalności</a:t>
                      </a:r>
                      <a:r>
                        <a:rPr lang="pl-PL" baseline="0" dirty="0"/>
                        <a:t> gospodarczej </a:t>
                      </a:r>
                      <a:endParaRPr lang="pl-PL" dirty="0"/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272 786,00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272 786,00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641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rozwój ogólnodostępnej i niekomercyjnej infrastruktury turystycznej lub rekreacyjnej lub kulturalnej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</a:t>
                      </a:r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317 853,00</a:t>
                      </a:r>
                    </a:p>
                    <a:p>
                      <a:pPr algn="ctr"/>
                      <a:endParaRPr lang="pl-PL" dirty="0"/>
                    </a:p>
                  </a:txBody>
                  <a:tcPr marL="94834" marR="94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467 506,93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097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projekty grantowe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72 266,00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72 266,00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62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projekty</a:t>
                      </a:r>
                      <a:r>
                        <a:rPr lang="pl-PL" baseline="0" dirty="0"/>
                        <a:t> współpracy (infrastrukturalne)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146 093,00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146 093,00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5855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pl-PL" dirty="0"/>
                        <a:t>Razem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1 158 998,00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1 308 651,93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17068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949234" y="5952699"/>
            <a:ext cx="548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*Umowy zawarte przez LGD z Urzędem Marszałkowskim </a:t>
            </a:r>
          </a:p>
        </p:txBody>
      </p:sp>
    </p:spTree>
    <p:extLst>
      <p:ext uri="{BB962C8B-B14F-4D97-AF65-F5344CB8AC3E}">
        <p14:creationId xmlns:p14="http://schemas.microsoft.com/office/powerpoint/2010/main" val="39167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213412"/>
              </p:ext>
            </p:extLst>
          </p:nvPr>
        </p:nvGraphicFramePr>
        <p:xfrm>
          <a:off x="692670" y="700257"/>
          <a:ext cx="10881021" cy="4786652"/>
        </p:xfrm>
        <a:graphic>
          <a:graphicData uri="http://schemas.openxmlformats.org/drawingml/2006/table">
            <a:tbl>
              <a:tblPr firstRow="1" firstCol="1" bandRow="1"/>
              <a:tblGrid>
                <a:gridCol w="3626207">
                  <a:extLst>
                    <a:ext uri="{9D8B030D-6E8A-4147-A177-3AD203B41FA5}">
                      <a16:colId xmlns:a16="http://schemas.microsoft.com/office/drawing/2014/main" val="4200634541"/>
                    </a:ext>
                  </a:extLst>
                </a:gridCol>
                <a:gridCol w="3627407">
                  <a:extLst>
                    <a:ext uri="{9D8B030D-6E8A-4147-A177-3AD203B41FA5}">
                      <a16:colId xmlns:a16="http://schemas.microsoft.com/office/drawing/2014/main" val="1186416216"/>
                    </a:ext>
                  </a:extLst>
                </a:gridCol>
                <a:gridCol w="3627407">
                  <a:extLst>
                    <a:ext uri="{9D8B030D-6E8A-4147-A177-3AD203B41FA5}">
                      <a16:colId xmlns:a16="http://schemas.microsoft.com/office/drawing/2014/main" val="4171231779"/>
                    </a:ext>
                  </a:extLst>
                </a:gridCol>
              </a:tblGrid>
              <a:tr h="30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tematyczny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  złożonych wniosków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złożonych wniosków </a:t>
                      </a:r>
                      <a:r>
                        <a:rPr lang="pl-PL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Gminy </a:t>
                      </a: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Biały Bór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581285"/>
                  </a:ext>
                </a:extLst>
              </a:tr>
              <a:tr h="9105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podejmowanie działalności gospodarczej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925318"/>
                  </a:ext>
                </a:extLst>
              </a:tr>
              <a:tr h="604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rozwój działalności gospodarczej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056294"/>
                  </a:ext>
                </a:extLst>
              </a:tr>
              <a:tr h="30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promowanie obszaru objętego LSR, w tym produktów lub usług lokalnych oraz zachowania dziedzictwa lokalnego (łącznie z projektami grantowymi)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131106"/>
                  </a:ext>
                </a:extLst>
              </a:tr>
              <a:tr h="30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rozwój</a:t>
                      </a:r>
                      <a:r>
                        <a:rPr lang="pl-PL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ogólnodostępnej i niekomercyjnej infrastruktury turystycznej lub rekreacyjnej, lub kulturalnej (łącznie z projektami grantowymi)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38191"/>
                  </a:ext>
                </a:extLst>
              </a:tr>
              <a:tr h="30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wzmocnienie kapitału społecznego, w tym przez podnoszenie wiedzy społeczności lokalnej w zakresie ochrony środowiska i zmian klimatycznych, także z wykorzystaniem rozwiązań innowacyjnych (łącznie z projektami grantowymi)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588174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3286600" y="74414"/>
            <a:ext cx="5693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Dane liczbowe ogłoszonych naborów i złożonych wniosków</a:t>
            </a:r>
          </a:p>
        </p:txBody>
      </p:sp>
      <p:sp>
        <p:nvSpPr>
          <p:cNvPr id="4" name="Prostokąt 3"/>
          <p:cNvSpPr/>
          <p:nvPr/>
        </p:nvSpPr>
        <p:spPr>
          <a:xfrm>
            <a:off x="4628624" y="5661914"/>
            <a:ext cx="3292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Liczba ogłoszonych naborów: 42 </a:t>
            </a:r>
          </a:p>
        </p:txBody>
      </p:sp>
    </p:spTree>
    <p:extLst>
      <p:ext uri="{BB962C8B-B14F-4D97-AF65-F5344CB8AC3E}">
        <p14:creationId xmlns:p14="http://schemas.microsoft.com/office/powerpoint/2010/main" val="29525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2114" y="-52754"/>
            <a:ext cx="10058400" cy="657497"/>
          </a:xfrm>
        </p:spPr>
        <p:txBody>
          <a:bodyPr>
            <a:noAutofit/>
          </a:bodyPr>
          <a:lstStyle/>
          <a:p>
            <a:r>
              <a:rPr lang="pl-PL" sz="1800" dirty="0"/>
              <a:t>19.2 Wsparcie na wdrażanie operacji w ramach strategii rozwoju lokalnego kierowanego przez społeczność - dane na dzień 30.11.2023 r. UMOWY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69" y="552994"/>
            <a:ext cx="10420844" cy="5799909"/>
          </a:xfrm>
        </p:spPr>
      </p:pic>
      <p:sp>
        <p:nvSpPr>
          <p:cNvPr id="11" name="Strzałka w prawo 10"/>
          <p:cNvSpPr/>
          <p:nvPr/>
        </p:nvSpPr>
        <p:spPr>
          <a:xfrm>
            <a:off x="95794" y="2011680"/>
            <a:ext cx="1036320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029269" y="6352903"/>
            <a:ext cx="4746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Źródło: Urząd Marszałkowski Województwa Zachodniopomorskiego </a:t>
            </a:r>
          </a:p>
        </p:txBody>
      </p:sp>
    </p:spTree>
    <p:extLst>
      <p:ext uri="{BB962C8B-B14F-4D97-AF65-F5344CB8AC3E}">
        <p14:creationId xmlns:p14="http://schemas.microsoft.com/office/powerpoint/2010/main" val="25803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7246" y="-725379"/>
            <a:ext cx="10058400" cy="1450757"/>
          </a:xfrm>
        </p:spPr>
        <p:txBody>
          <a:bodyPr>
            <a:noAutofit/>
          </a:bodyPr>
          <a:lstStyle/>
          <a:p>
            <a:r>
              <a:rPr lang="pl-PL" sz="2000" dirty="0"/>
              <a:t>19.3 Przygotowanie i realizacja działań w zakresie współpracy z lokalną grupą działania -dane na dzień 30.11.2023 r. UMOWY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55" y="664418"/>
            <a:ext cx="10645408" cy="5893136"/>
          </a:xfrm>
        </p:spPr>
      </p:pic>
      <p:sp>
        <p:nvSpPr>
          <p:cNvPr id="5" name="Strzałka w prawo 4"/>
          <p:cNvSpPr/>
          <p:nvPr/>
        </p:nvSpPr>
        <p:spPr>
          <a:xfrm>
            <a:off x="69669" y="3048000"/>
            <a:ext cx="829686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899355" y="6557554"/>
            <a:ext cx="4436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1200" dirty="0">
                <a:solidFill>
                  <a:srgbClr val="000000"/>
                </a:solidFill>
              </a:rPr>
              <a:t>Źródło: Urząd Marszałkowski Województwa Zachodniopomorskiego </a:t>
            </a:r>
          </a:p>
        </p:txBody>
      </p:sp>
    </p:spTree>
    <p:extLst>
      <p:ext uri="{BB962C8B-B14F-4D97-AF65-F5344CB8AC3E}">
        <p14:creationId xmlns:p14="http://schemas.microsoft.com/office/powerpoint/2010/main" val="27144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938344"/>
              </p:ext>
            </p:extLst>
          </p:nvPr>
        </p:nvGraphicFramePr>
        <p:xfrm>
          <a:off x="2319383" y="1233473"/>
          <a:ext cx="7347132" cy="391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3566">
                  <a:extLst>
                    <a:ext uri="{9D8B030D-6E8A-4147-A177-3AD203B41FA5}">
                      <a16:colId xmlns:a16="http://schemas.microsoft.com/office/drawing/2014/main" val="3201592105"/>
                    </a:ext>
                  </a:extLst>
                </a:gridCol>
                <a:gridCol w="3673566">
                  <a:extLst>
                    <a:ext uri="{9D8B030D-6E8A-4147-A177-3AD203B41FA5}">
                      <a16:colId xmlns:a16="http://schemas.microsoft.com/office/drawing/2014/main" val="3980690474"/>
                    </a:ext>
                  </a:extLst>
                </a:gridCol>
              </a:tblGrid>
              <a:tr h="467390"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Nazwa jednostki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Wartość</a:t>
                      </a:r>
                      <a:r>
                        <a:rPr lang="pl-PL" baseline="0" dirty="0"/>
                        <a:t> składki w zł.</a:t>
                      </a:r>
                    </a:p>
                    <a:p>
                      <a:pPr algn="l"/>
                      <a:r>
                        <a:rPr lang="pl-PL" baseline="0" dirty="0"/>
                        <a:t>(</a:t>
                      </a:r>
                      <a:r>
                        <a:rPr lang="pl-PL" b="1" baseline="0" dirty="0"/>
                        <a:t>w latach 2016-2023</a:t>
                      </a:r>
                      <a:r>
                        <a:rPr lang="pl-PL" baseline="0" dirty="0"/>
                        <a:t>) – 8 lat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255409"/>
                  </a:ext>
                </a:extLst>
              </a:tr>
              <a:tr h="4673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Powiat Szczecinek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59 388,80 zł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13489"/>
                  </a:ext>
                </a:extLst>
              </a:tr>
              <a:tr h="4673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Biały Bór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20 717,50 zł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3510396"/>
                  </a:ext>
                </a:extLst>
              </a:tr>
              <a:tr h="4673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Grzmiąca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19 205,50 zł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0715745"/>
                  </a:ext>
                </a:extLst>
              </a:tr>
              <a:tr h="4673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Borne Sulinowo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37 945,50 zł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737567"/>
                  </a:ext>
                </a:extLst>
              </a:tr>
              <a:tr h="4673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 Szczecinek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36 839,00 zł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7576855"/>
                  </a:ext>
                </a:extLst>
              </a:tr>
              <a:tr h="4673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Barwice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33 789,00 zł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5296443"/>
                  </a:ext>
                </a:extLst>
              </a:tr>
              <a:tr h="4673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207 885,30 zł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5289703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EC87EB73-CFB3-C5F8-101C-D230394AEDE0}"/>
              </a:ext>
            </a:extLst>
          </p:cNvPr>
          <p:cNvSpPr txBox="1"/>
          <p:nvPr/>
        </p:nvSpPr>
        <p:spPr>
          <a:xfrm>
            <a:off x="1669869" y="478971"/>
            <a:ext cx="864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Składki wpłacone przez jednostki JST na rzecz LGD POJEZIERZE RAZEM w latach 2016-2023</a:t>
            </a:r>
          </a:p>
        </p:txBody>
      </p:sp>
      <p:sp>
        <p:nvSpPr>
          <p:cNvPr id="4" name="Strzałka w prawo 3"/>
          <p:cNvSpPr/>
          <p:nvPr/>
        </p:nvSpPr>
        <p:spPr>
          <a:xfrm>
            <a:off x="1428206" y="2438400"/>
            <a:ext cx="783770" cy="104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5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732960" y="1141322"/>
            <a:ext cx="9466262" cy="1004887"/>
          </a:xfrm>
        </p:spPr>
        <p:txBody>
          <a:bodyPr/>
          <a:lstStyle/>
          <a:p>
            <a:r>
              <a:rPr lang="pl-PL" dirty="0"/>
              <a:t>Wdrażanie Lokalnej Strategii Rozwoju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5CB670B-7DE3-FB3C-AD7E-1A1B0516F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672" y="3848281"/>
            <a:ext cx="8665209" cy="20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1283</TotalTime>
  <Words>1271</Words>
  <Application>Microsoft Office PowerPoint</Application>
  <PresentationFormat>Panoramiczny</PresentationFormat>
  <Paragraphs>227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Times New Roman</vt:lpstr>
      <vt:lpstr>Wingdings 3</vt:lpstr>
      <vt:lpstr>Retrospekcja</vt:lpstr>
      <vt:lpstr>Smuga</vt:lpstr>
      <vt:lpstr>Lokalna Strategia Rozwoju w perspektywie finansowej 2014 - 2020 - 2023 - podsumowanie </vt:lpstr>
      <vt:lpstr>Prezentacja programu PowerPoint</vt:lpstr>
      <vt:lpstr>Wdrażanie Lokalnej Strategii Rozwoju odbyło się na terenach gmin członkowskich </vt:lpstr>
      <vt:lpstr>Miejsce realizacji: Gmina Biały Bór </vt:lpstr>
      <vt:lpstr>Prezentacja programu PowerPoint</vt:lpstr>
      <vt:lpstr>19.2 Wsparcie na wdrażanie operacji w ramach strategii rozwoju lokalnego kierowanego przez społeczność - dane na dzień 30.11.2023 r. UMOWY</vt:lpstr>
      <vt:lpstr>19.3 Przygotowanie i realizacja działań w zakresie współpracy z lokalną grupą działania -dane na dzień 30.11.2023 r. UMOWY</vt:lpstr>
      <vt:lpstr>Prezentacja programu PowerPoint</vt:lpstr>
      <vt:lpstr>Wdrażanie Lokalnej Strategii Rozwoju </vt:lpstr>
      <vt:lpstr>„Bezpieczny Powiat Szczecinecki - kurs Kwalifikowanej Pierwszej Pomocy dla mieszkańców powiatu szczecineckiego”</vt:lpstr>
      <vt:lpstr>Operacja własna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HP</cp:lastModifiedBy>
  <cp:revision>83</cp:revision>
  <dcterms:created xsi:type="dcterms:W3CDTF">2023-12-11T11:11:18Z</dcterms:created>
  <dcterms:modified xsi:type="dcterms:W3CDTF">2024-03-04T07:57:07Z</dcterms:modified>
</cp:coreProperties>
</file>