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67" r:id="rId6"/>
    <p:sldId id="260" r:id="rId7"/>
    <p:sldId id="273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9" r:id="rId24"/>
    <p:sldId id="277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4439-8BBC-4F00-8F0A-57D02E6A7C06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201-A56D-43C7-9980-80B2E8C70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30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4439-8BBC-4F00-8F0A-57D02E6A7C06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201-A56D-43C7-9980-80B2E8C70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97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4439-8BBC-4F00-8F0A-57D02E6A7C06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201-A56D-43C7-9980-80B2E8C70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294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4439-8BBC-4F00-8F0A-57D02E6A7C06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201-A56D-43C7-9980-80B2E8C70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62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4439-8BBC-4F00-8F0A-57D02E6A7C06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201-A56D-43C7-9980-80B2E8C70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639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4439-8BBC-4F00-8F0A-57D02E6A7C06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201-A56D-43C7-9980-80B2E8C70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56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4439-8BBC-4F00-8F0A-57D02E6A7C06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201-A56D-43C7-9980-80B2E8C70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09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4439-8BBC-4F00-8F0A-57D02E6A7C06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201-A56D-43C7-9980-80B2E8C70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16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4439-8BBC-4F00-8F0A-57D02E6A7C06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201-A56D-43C7-9980-80B2E8C70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55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4439-8BBC-4F00-8F0A-57D02E6A7C06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201-A56D-43C7-9980-80B2E8C70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3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D4439-8BBC-4F00-8F0A-57D02E6A7C06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E201-A56D-43C7-9980-80B2E8C70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588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D4439-8BBC-4F00-8F0A-57D02E6A7C06}" type="datetimeFigureOut">
              <a:rPr lang="pl-PL" smtClean="0"/>
              <a:t>23.02.2024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AE201-A56D-43C7-9980-80B2E8C70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044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291" y="3507386"/>
            <a:ext cx="2959790" cy="209005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31087" y="2860158"/>
            <a:ext cx="9067243" cy="151964"/>
          </a:xfrm>
        </p:spPr>
        <p:txBody>
          <a:bodyPr>
            <a:noAutofit/>
          </a:bodyPr>
          <a:lstStyle/>
          <a:p>
            <a:br>
              <a:rPr lang="pl-PL" sz="3200" b="1" dirty="0"/>
            </a:br>
            <a:br>
              <a:rPr lang="pl-PL" sz="3200" b="1" dirty="0"/>
            </a:br>
            <a:r>
              <a:rPr lang="pl-PL" sz="3200" b="1" dirty="0"/>
              <a:t>Lokalna Strategia Rozwoju 2023 – 2027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523" y="5519025"/>
            <a:ext cx="6413548" cy="731583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188720" y="534745"/>
            <a:ext cx="9784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latin typeface="+mj-lt"/>
              </a:rPr>
              <a:t>Sesja Rady Gminy Biały Bór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D7FB9E7-15FA-011B-C6E9-9CE0A065F9F9}"/>
              </a:ext>
            </a:extLst>
          </p:cNvPr>
          <p:cNvSpPr txBox="1"/>
          <p:nvPr/>
        </p:nvSpPr>
        <p:spPr>
          <a:xfrm>
            <a:off x="2711302" y="1903229"/>
            <a:ext cx="6791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400" b="1" dirty="0">
              <a:solidFill>
                <a:srgbClr val="C00000"/>
              </a:solidFill>
            </a:endParaRPr>
          </a:p>
          <a:p>
            <a:pPr algn="ctr"/>
            <a:endParaRPr lang="pl-PL" sz="2400" b="1" dirty="0">
              <a:solidFill>
                <a:srgbClr val="C00000"/>
              </a:solidFill>
            </a:endParaRPr>
          </a:p>
          <a:p>
            <a:pPr algn="ctr"/>
            <a:endParaRPr lang="pl-PL" sz="2400" b="1" dirty="0">
              <a:solidFill>
                <a:srgbClr val="C0000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2E02340-7FB3-69E0-F823-C26BB4852FB6}"/>
              </a:ext>
            </a:extLst>
          </p:cNvPr>
          <p:cNvSpPr txBox="1"/>
          <p:nvPr/>
        </p:nvSpPr>
        <p:spPr>
          <a:xfrm>
            <a:off x="2870791" y="6507126"/>
            <a:ext cx="7028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C00000"/>
                </a:solidFill>
              </a:rPr>
              <a:t>BIAŁY BÓR</a:t>
            </a:r>
            <a:r>
              <a:rPr lang="pl-PL" sz="1800" b="1" dirty="0">
                <a:solidFill>
                  <a:srgbClr val="C00000"/>
                </a:solidFill>
              </a:rPr>
              <a:t> – dnia 6 marca 2024 rok (środa)</a:t>
            </a:r>
          </a:p>
        </p:txBody>
      </p:sp>
    </p:spTree>
    <p:extLst>
      <p:ext uri="{BB962C8B-B14F-4D97-AF65-F5344CB8AC3E}">
        <p14:creationId xmlns:p14="http://schemas.microsoft.com/office/powerpoint/2010/main" val="387359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10788" y="147003"/>
            <a:ext cx="9144000" cy="471306"/>
          </a:xfrm>
        </p:spPr>
        <p:txBody>
          <a:bodyPr>
            <a:normAutofit fontScale="90000"/>
          </a:bodyPr>
          <a:lstStyle/>
          <a:p>
            <a:r>
              <a:rPr lang="pl-PL" sz="2800" dirty="0">
                <a:solidFill>
                  <a:prstClr val="black"/>
                </a:solidFill>
              </a:rPr>
              <a:t>Wdrażanie LSR – przedsięwzięcia i przewidziane kwoty wsparcia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40228" y="998175"/>
            <a:ext cx="11051177" cy="3469321"/>
          </a:xfrm>
        </p:spPr>
        <p:txBody>
          <a:bodyPr>
            <a:normAutofit/>
          </a:bodyPr>
          <a:lstStyle/>
          <a:p>
            <a:pPr algn="l"/>
            <a:r>
              <a:rPr lang="pl-PL" sz="1600" i="1" dirty="0">
                <a:solidFill>
                  <a:schemeClr val="accent2">
                    <a:lumMod val="75000"/>
                  </a:schemeClr>
                </a:solidFill>
              </a:rPr>
              <a:t>Cel 3 Włączenie społeczne mieszkańców obszaru objętego LSR</a:t>
            </a:r>
          </a:p>
          <a:p>
            <a:pPr algn="l"/>
            <a:r>
              <a:rPr lang="pl-PL" sz="1600" u="sng" dirty="0"/>
              <a:t>Przedsięwzięcie 3.1 </a:t>
            </a:r>
            <a:r>
              <a:rPr lang="pl-PL" sz="1600" dirty="0"/>
              <a:t>– Aktywizacja osób z grup w niekorzystnej sytuacji; planowane wsparcie </a:t>
            </a:r>
            <a:r>
              <a:rPr lang="pl-PL" sz="1600" b="1" dirty="0"/>
              <a:t>722 821,58 euro (EFS+)</a:t>
            </a:r>
          </a:p>
          <a:p>
            <a:pPr algn="l"/>
            <a:r>
              <a:rPr lang="pl-PL" sz="1600" dirty="0"/>
              <a:t>Wsparcie będzie ukierunkowane na działania skierowane do osób długotrwale bezrobotnych i biernych zawodowo w szczególności do grup osób w niekorzystnej sytuacji poprzez aktywizację społeczno-zawodową (w tym szkolenia i podnoszące kompetencje i/lub dające nowe umiejętności zawodowe i społeczne)</a:t>
            </a:r>
          </a:p>
          <a:p>
            <a:pPr algn="l"/>
            <a:endParaRPr lang="pl-PL" sz="1600" dirty="0"/>
          </a:p>
          <a:p>
            <a:pPr algn="l"/>
            <a:r>
              <a:rPr lang="pl-PL" sz="1600" u="sng" dirty="0"/>
              <a:t>Przedsięwzięcie 3.2 </a:t>
            </a:r>
            <a:r>
              <a:rPr lang="pl-PL" sz="1600" dirty="0"/>
              <a:t>– Aktywna społeczność obszaru objętego LSR planowane wsparcie  </a:t>
            </a:r>
            <a:r>
              <a:rPr lang="pl-PL" sz="1600" b="1" dirty="0"/>
              <a:t>75 000,00 euro</a:t>
            </a:r>
          </a:p>
          <a:p>
            <a:pPr algn="l"/>
            <a:r>
              <a:rPr lang="pl-PL" sz="1600" dirty="0"/>
              <a:t>W ramach przedsięwzięcia planuje się działania doradcze/animujące/szkoleniowe dla aktywności społecznej, wyjazdy studyjne, warsztaty, konferencje, festyny, akcje społeczne czy wyposażenie przestrzeni aktywności -  w postaci sprzętu do prowadzenia konkretnych zajęć, meble sprzyjające spotkaniom i działaniom warsztatowym</a:t>
            </a:r>
          </a:p>
          <a:p>
            <a:pPr algn="l"/>
            <a:endParaRPr lang="pl-PL" sz="1600" dirty="0"/>
          </a:p>
          <a:p>
            <a:pPr algn="l"/>
            <a:endParaRPr lang="pl-PL" sz="1600" dirty="0"/>
          </a:p>
          <a:p>
            <a:pPr algn="l"/>
            <a:endParaRPr lang="pl-PL" sz="1600" dirty="0"/>
          </a:p>
          <a:p>
            <a:pPr algn="l"/>
            <a:endParaRPr lang="pl-PL" sz="1600" dirty="0"/>
          </a:p>
        </p:txBody>
      </p:sp>
      <p:sp>
        <p:nvSpPr>
          <p:cNvPr id="4" name="Prostokąt 3"/>
          <p:cNvSpPr/>
          <p:nvPr/>
        </p:nvSpPr>
        <p:spPr>
          <a:xfrm>
            <a:off x="474615" y="4467496"/>
            <a:ext cx="115301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</a:rPr>
              <a:t>WAŻNE:</a:t>
            </a:r>
          </a:p>
          <a:p>
            <a:r>
              <a:rPr lang="pl-PL" dirty="0"/>
              <a:t>Zgodnie z PS WPR (Planem Strategicznym Wspólnej Polityki Rolnej) z pomocy </a:t>
            </a:r>
            <a:r>
              <a:rPr lang="pl-PL" b="1" dirty="0"/>
              <a:t>wykluczone są operacje</a:t>
            </a:r>
            <a:r>
              <a:rPr lang="pl-PL" dirty="0"/>
              <a:t>:</a:t>
            </a:r>
          </a:p>
          <a:p>
            <a:r>
              <a:rPr lang="pl-PL" dirty="0"/>
              <a:t>1.obejmujące budowę lub modernizację dróg, targowisk, sieci wodno-kanalizacyjnych, przydomowych oczyszczalni ścieków,</a:t>
            </a:r>
          </a:p>
          <a:p>
            <a:r>
              <a:rPr lang="pl-PL" dirty="0"/>
              <a:t>2.dotyczące świadczenia usług dla rolnictwa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606" y="5469785"/>
            <a:ext cx="1746364" cy="123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9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1884" y="383177"/>
            <a:ext cx="11068595" cy="5834742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pl-PL" sz="1800" dirty="0"/>
            </a:br>
            <a:r>
              <a:rPr lang="pl-PL" sz="2200" b="1" dirty="0"/>
              <a:t>Kto będzie mógł się starać o wsparcie? </a:t>
            </a:r>
            <a:br>
              <a:rPr lang="pl-PL" sz="2200" b="1" dirty="0"/>
            </a:br>
            <a:br>
              <a:rPr lang="pl-PL" sz="2200" b="1" dirty="0"/>
            </a:br>
            <a:r>
              <a:rPr lang="pl-PL" sz="1800" dirty="0"/>
              <a:t>W przypadku wdrażania projektów </a:t>
            </a:r>
            <a:r>
              <a:rPr lang="pl-PL" sz="1800" b="1" dirty="0"/>
              <a:t>w ramach PS WPR </a:t>
            </a:r>
            <a:r>
              <a:rPr lang="pl-PL" sz="1800" dirty="0"/>
              <a:t>Beneficjentami będą mogły być:</a:t>
            </a:r>
            <a:br>
              <a:rPr lang="pl-PL" sz="1800" dirty="0"/>
            </a:br>
            <a:r>
              <a:rPr lang="pl-PL" sz="1800" dirty="0"/>
              <a:t>-osoby fizyczne, w tym wykonujące działalność gospodarczą,</a:t>
            </a:r>
            <a:br>
              <a:rPr lang="pl-PL" sz="1800" dirty="0"/>
            </a:br>
            <a:r>
              <a:rPr lang="pl-PL" sz="1800" dirty="0"/>
              <a:t>-osoby prawne, w tym organizacje pozarządowe, jednostki sektora finansów publicznych, mikro- i małe przedsiębiorstwa lub LGD (w ramach projektów grantowych lub operacji własnych),</a:t>
            </a:r>
            <a:br>
              <a:rPr lang="pl-PL" sz="1800" dirty="0"/>
            </a:br>
            <a:r>
              <a:rPr lang="pl-PL" sz="1800" dirty="0"/>
              <a:t>-jednostki organizacyjne nieposiadające osobowości prawnej, którym ustawa przyznaje zdolność prawną. </a:t>
            </a:r>
            <a:br>
              <a:rPr lang="pl-PL" sz="1800" dirty="0"/>
            </a:br>
            <a:br>
              <a:rPr lang="pl-PL" sz="1800" dirty="0"/>
            </a:br>
            <a:r>
              <a:rPr lang="pl-PL" sz="1800" dirty="0"/>
              <a:t>W przypadku </a:t>
            </a:r>
            <a:r>
              <a:rPr lang="pl-PL" sz="1800" b="1" dirty="0"/>
              <a:t>funduszu EFS+ </a:t>
            </a:r>
            <a:r>
              <a:rPr lang="pl-PL" sz="1800" dirty="0"/>
              <a:t>w ramach, którego realizowana </a:t>
            </a:r>
            <a:r>
              <a:rPr lang="pl-PL" sz="1800" b="1" dirty="0"/>
              <a:t>będzie aktywizacja społeczno-zawodowa </a:t>
            </a:r>
            <a:r>
              <a:rPr lang="pl-PL" sz="1800" dirty="0"/>
              <a:t>beneficjentami będą mogli być: jednostki samorządu terytorialnego i ich jednostki organizacyjne, związki i stowarzyszenia jednostek samorządu terytorialnego, instytucje pomocy i integracji społecznej, podmioty prowadzące: centra integracji społecznej/kluby integracji społecznej/warsztaty terapii zajęciowej, instytucje resocjalizacyjne, instytucje opiekuńczo-wychowawcze, instytucje rynku pracy, organizacje pozarządowe, podmioty ekonomii społecznej/przedsiębiorstwa społeczne, instytucje edukacyjne, szkoły wyższe, instytucje kultury.</a:t>
            </a:r>
            <a:br>
              <a:rPr lang="pl-PL" sz="1800" dirty="0"/>
            </a:br>
            <a:br>
              <a:rPr lang="pl-PL" sz="1800" dirty="0"/>
            </a:br>
            <a:endParaRPr lang="pl-PL" sz="1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712" y="70470"/>
            <a:ext cx="2231329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73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72046" y="269965"/>
            <a:ext cx="9144000" cy="409712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chemeClr val="accent6">
                    <a:lumMod val="75000"/>
                  </a:schemeClr>
                </a:solidFill>
              </a:rPr>
              <a:t>Europejski Fundusz Społeczny Plus  (EFS+)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71452" y="928506"/>
            <a:ext cx="9144000" cy="1655762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975360" y="824165"/>
            <a:ext cx="10101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Zgodnie z umową ramową Stowarzyszenie Lokalna Grupa Działania POJEZIERZE RAZEM będzie zobligowana do zrealizowania wskaźników:</a:t>
            </a:r>
          </a:p>
          <a:p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42303"/>
              </p:ext>
            </p:extLst>
          </p:nvPr>
        </p:nvGraphicFramePr>
        <p:xfrm>
          <a:off x="921657" y="1747495"/>
          <a:ext cx="4490720" cy="32969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245360">
                  <a:extLst>
                    <a:ext uri="{9D8B030D-6E8A-4147-A177-3AD203B41FA5}">
                      <a16:colId xmlns:a16="http://schemas.microsoft.com/office/drawing/2014/main" val="820057442"/>
                    </a:ext>
                  </a:extLst>
                </a:gridCol>
                <a:gridCol w="2245360">
                  <a:extLst>
                    <a:ext uri="{9D8B030D-6E8A-4147-A177-3AD203B41FA5}">
                      <a16:colId xmlns:a16="http://schemas.microsoft.com/office/drawing/2014/main" val="1259143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Wskaźnik produktu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Liczba osób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12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Liczba osób bezrobotnych, w tym długotrwale bezrobotnych, objętych wsparciem w programie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551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Liczba osób biernych zawodowo objętych wsparciem w programie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266527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23932"/>
              </p:ext>
            </p:extLst>
          </p:nvPr>
        </p:nvGraphicFramePr>
        <p:xfrm>
          <a:off x="6447245" y="1525751"/>
          <a:ext cx="4630058" cy="44856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15029">
                  <a:extLst>
                    <a:ext uri="{9D8B030D-6E8A-4147-A177-3AD203B41FA5}">
                      <a16:colId xmlns:a16="http://schemas.microsoft.com/office/drawing/2014/main" val="2678570460"/>
                    </a:ext>
                  </a:extLst>
                </a:gridCol>
                <a:gridCol w="2315029">
                  <a:extLst>
                    <a:ext uri="{9D8B030D-6E8A-4147-A177-3AD203B41FA5}">
                      <a16:colId xmlns:a16="http://schemas.microsoft.com/office/drawing/2014/main" val="23119101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Wskaźnik rezultatu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Liczba osób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72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Liczba osób, które uzyskały kwalifikacje po opuszczeniu programu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18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Liczba osób poszukujących pracy po opuszczeniu programu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519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Liczba osób pracujących, łącznie z prowadzącymi działalność na własny rachunek, po opuszczeniu programu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765575"/>
                  </a:ext>
                </a:extLst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719909" y="5423045"/>
            <a:ext cx="552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Środki przewidziane na projekty: </a:t>
            </a:r>
            <a:r>
              <a:rPr lang="pl-PL" b="1" dirty="0">
                <a:solidFill>
                  <a:srgbClr val="C00000"/>
                </a:solidFill>
              </a:rPr>
              <a:t>722 821,58 euro</a:t>
            </a:r>
          </a:p>
          <a:p>
            <a:r>
              <a:rPr lang="pl-PL" b="1" dirty="0"/>
              <a:t>Sposób wdrażania: projekty grantowe   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2853" y="16241"/>
            <a:ext cx="1289147" cy="91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18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317965" y="330925"/>
            <a:ext cx="6244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Europejski Fundusz Społeczny Plus  (EFS+)</a:t>
            </a:r>
          </a:p>
        </p:txBody>
      </p:sp>
      <p:sp>
        <p:nvSpPr>
          <p:cNvPr id="4" name="Prostokąt 3"/>
          <p:cNvSpPr/>
          <p:nvPr/>
        </p:nvSpPr>
        <p:spPr>
          <a:xfrm>
            <a:off x="496387" y="1395448"/>
            <a:ext cx="1039803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001F73"/>
                </a:solidFill>
                <a:latin typeface="Segoe UI" panose="020B0502040204020203" pitchFamily="34" charset="0"/>
              </a:rPr>
              <a:t>Główne zasady obowiązujące podczas realizacji projektu grantowego (relacje LGD –</a:t>
            </a:r>
            <a:r>
              <a:rPr lang="pl-PL" b="1" dirty="0" err="1">
                <a:solidFill>
                  <a:srgbClr val="001F73"/>
                </a:solidFill>
                <a:latin typeface="Segoe UI" panose="020B0502040204020203" pitchFamily="34" charset="0"/>
              </a:rPr>
              <a:t>Grantobiorca</a:t>
            </a:r>
            <a:r>
              <a:rPr lang="pl-PL" b="1" dirty="0">
                <a:solidFill>
                  <a:srgbClr val="001F73"/>
                </a:solidFill>
                <a:latin typeface="Segoe UI" panose="020B0502040204020203" pitchFamily="34" charset="0"/>
              </a:rPr>
              <a:t>):</a:t>
            </a:r>
          </a:p>
          <a:p>
            <a:endParaRPr lang="pl-PL" sz="1600" dirty="0">
              <a:solidFill>
                <a:srgbClr val="001F73"/>
              </a:solidFill>
              <a:latin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latin typeface="Segoe UI" panose="020B0502040204020203" pitchFamily="34" charset="0"/>
              </a:rPr>
              <a:t>Zastosowanie mechanizmów gwarantujących porównywalność kosztów pomiędzy grantami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latin typeface="Segoe UI" panose="020B0502040204020203" pitchFamily="34" charset="0"/>
              </a:rPr>
              <a:t>Rozliczanie wydatków poniesionych przez </a:t>
            </a:r>
            <a:r>
              <a:rPr lang="pl-PL" dirty="0" err="1">
                <a:solidFill>
                  <a:srgbClr val="000000"/>
                </a:solidFill>
                <a:latin typeface="Segoe UI" panose="020B0502040204020203" pitchFamily="34" charset="0"/>
              </a:rPr>
              <a:t>grantobiorców</a:t>
            </a:r>
            <a:endParaRPr lang="pl-PL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latin typeface="Segoe UI" panose="020B0502040204020203" pitchFamily="34" charset="0"/>
              </a:rPr>
              <a:t>Monitoring grantów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latin typeface="Segoe UI" panose="020B0502040204020203" pitchFamily="34" charset="0"/>
              </a:rPr>
              <a:t>Przeprowadzanie czynności kontrolnych </a:t>
            </a:r>
            <a:r>
              <a:rPr lang="pl-PL" dirty="0" err="1">
                <a:solidFill>
                  <a:srgbClr val="000000"/>
                </a:solidFill>
                <a:latin typeface="Segoe UI" panose="020B0502040204020203" pitchFamily="34" charset="0"/>
              </a:rPr>
              <a:t>grantobiorców</a:t>
            </a:r>
            <a:r>
              <a:rPr lang="pl-PL" dirty="0">
                <a:solidFill>
                  <a:srgbClr val="000000"/>
                </a:solidFill>
                <a:latin typeface="Segoe UI" panose="020B0502040204020203" pitchFamily="34" charset="0"/>
              </a:rPr>
              <a:t> mające na celu zapewnienie, iż cele/wskaźniki zostaną osiągnięte a projekty są realizowane zgodnie z zasadami EFS + i założonymi celami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latin typeface="Segoe UI" panose="020B0502040204020203" pitchFamily="34" charset="0"/>
              </a:rPr>
              <a:t>Weryfikacja składanych przez </a:t>
            </a:r>
            <a:r>
              <a:rPr lang="pl-PL" dirty="0" err="1">
                <a:solidFill>
                  <a:srgbClr val="000000"/>
                </a:solidFill>
                <a:latin typeface="Segoe UI" panose="020B0502040204020203" pitchFamily="34" charset="0"/>
              </a:rPr>
              <a:t>grantobiorców</a:t>
            </a:r>
            <a:r>
              <a:rPr lang="pl-PL" dirty="0">
                <a:solidFill>
                  <a:srgbClr val="000000"/>
                </a:solidFill>
                <a:latin typeface="Segoe UI" panose="020B0502040204020203" pitchFamily="34" charset="0"/>
              </a:rPr>
              <a:t> dokumentów księgowych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000000"/>
                </a:solidFill>
                <a:latin typeface="Segoe UI" panose="020B0502040204020203" pitchFamily="34" charset="0"/>
              </a:rPr>
              <a:t>Odzyskiwanie grantów w przypadku ich wykorzystania niezgodnie z umową o powierzenie grantu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753" y="70471"/>
            <a:ext cx="1537157" cy="108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40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828801" y="191588"/>
            <a:ext cx="8516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Plan Strategiczny  Wspólnej Polityki Rolnej (PS WPR) </a:t>
            </a:r>
            <a:r>
              <a:rPr lang="pl-PL" sz="2000" dirty="0"/>
              <a:t>– wybrane informacje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78674" y="957942"/>
            <a:ext cx="110163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Zakresy wsparcia (kolorem </a:t>
            </a:r>
            <a:r>
              <a:rPr lang="pl-PL" dirty="0">
                <a:solidFill>
                  <a:srgbClr val="FF0000"/>
                </a:solidFill>
              </a:rPr>
              <a:t>czerwonym </a:t>
            </a:r>
            <a:r>
              <a:rPr lang="pl-PL" dirty="0"/>
              <a:t>zaznaczono zakresy, w ramach których planowane są nabory wniosków przez LGD):</a:t>
            </a:r>
          </a:p>
          <a:p>
            <a:r>
              <a:rPr lang="pl-PL" dirty="0">
                <a:solidFill>
                  <a:srgbClr val="FF0000"/>
                </a:solidFill>
              </a:rPr>
              <a:t>1.rozwój przedsiębiorczości, w tym rozwój </a:t>
            </a:r>
            <a:r>
              <a:rPr lang="pl-PL" dirty="0" err="1">
                <a:solidFill>
                  <a:srgbClr val="FF0000"/>
                </a:solidFill>
              </a:rPr>
              <a:t>biogospodarki</a:t>
            </a:r>
            <a:r>
              <a:rPr lang="pl-PL" dirty="0">
                <a:solidFill>
                  <a:srgbClr val="FF0000"/>
                </a:solidFill>
              </a:rPr>
              <a:t> lub zielonej gospodarki poprzez:</a:t>
            </a:r>
          </a:p>
          <a:p>
            <a:r>
              <a:rPr lang="pl-PL" dirty="0">
                <a:solidFill>
                  <a:srgbClr val="FF0000"/>
                </a:solidFill>
              </a:rPr>
              <a:t>a. podejmowanie pozarolniczej działalności gospodarczej przez osoby fizyczne,</a:t>
            </a:r>
          </a:p>
          <a:p>
            <a:r>
              <a:rPr lang="pl-PL" dirty="0">
                <a:solidFill>
                  <a:srgbClr val="FF0000"/>
                </a:solidFill>
              </a:rPr>
              <a:t>b. rozwijanie pozarolniczej działalności gospodarczej;</a:t>
            </a:r>
          </a:p>
          <a:p>
            <a:r>
              <a:rPr lang="pl-PL" dirty="0"/>
              <a:t>2.rozwój pozarolniczych funkcji małych gospodarstw rolnych w zakresie tworzenia lub rozwijania:</a:t>
            </a:r>
          </a:p>
          <a:p>
            <a:r>
              <a:rPr lang="pl-PL" dirty="0"/>
              <a:t>a. gospodarstw agroturystycznych,</a:t>
            </a:r>
          </a:p>
          <a:p>
            <a:r>
              <a:rPr lang="pl-PL" dirty="0"/>
              <a:t>b. zagród edukacyjnych,</a:t>
            </a:r>
          </a:p>
          <a:p>
            <a:r>
              <a:rPr lang="pl-PL" dirty="0"/>
              <a:t>c. gospodarstw opiekuńczych;</a:t>
            </a:r>
          </a:p>
          <a:p>
            <a:r>
              <a:rPr lang="pl-PL" dirty="0"/>
              <a:t>3.rozwój współpracy poprzez tworzenie lub rozwijanie krótkich łańcuchów żywnościowych;</a:t>
            </a:r>
          </a:p>
          <a:p>
            <a:r>
              <a:rPr lang="pl-PL" dirty="0"/>
              <a:t>4.poprawa dostępu do usług dla lokalnych społeczności, z wyłączeniem inwestycji infrastrukturalnych oraz operacji w zakresach wymienionych punktach 1-3;</a:t>
            </a:r>
          </a:p>
          <a:p>
            <a:r>
              <a:rPr lang="pl-PL" dirty="0"/>
              <a:t>5.przygotowanie koncepcji inteligentnej wsi;</a:t>
            </a:r>
          </a:p>
          <a:p>
            <a:r>
              <a:rPr lang="pl-PL" dirty="0">
                <a:solidFill>
                  <a:srgbClr val="FF0000"/>
                </a:solidFill>
              </a:rPr>
              <a:t>6.poprawa dostępu do małej infrastruktury publicznej;</a:t>
            </a:r>
          </a:p>
          <a:p>
            <a:r>
              <a:rPr lang="pl-PL" dirty="0"/>
              <a:t>7.kształtowanie świadomości obywatelskiej o znaczeniu zrównoważonego rolnictwa, gospodarki rolno-spożywczej, zielonej gospodarki, </a:t>
            </a:r>
            <a:r>
              <a:rPr lang="pl-PL" dirty="0" err="1"/>
              <a:t>biogospodarki</a:t>
            </a:r>
            <a:r>
              <a:rPr lang="pl-PL" dirty="0"/>
              <a:t>, wsparcie rozwoju wiedzy i umiejętności w zakresie innowacyjności, cyfryzacji lub przedsiębiorczości, a także wzmacnianie programów edukacji liderów życia publicznego i społecznego, z wyłączeniem inwestycji infrastrukturalnych;</a:t>
            </a:r>
          </a:p>
          <a:p>
            <a:r>
              <a:rPr lang="pl-PL" dirty="0">
                <a:solidFill>
                  <a:srgbClr val="FF0000"/>
                </a:solidFill>
              </a:rPr>
              <a:t>8.włączenie społeczne seniorów, ludzi młodych lub osób w niekorzystnej sytuacji;</a:t>
            </a:r>
          </a:p>
          <a:p>
            <a:r>
              <a:rPr lang="pl-PL" dirty="0">
                <a:solidFill>
                  <a:srgbClr val="FF0000"/>
                </a:solidFill>
              </a:rPr>
              <a:t>9. ochrona dziedzictwa kulturowego lub przyrodniczego polskiej wsi.</a:t>
            </a:r>
          </a:p>
          <a:p>
            <a:endParaRPr lang="pl-PL" dirty="0">
              <a:solidFill>
                <a:srgbClr val="FF0000"/>
              </a:solidFill>
            </a:endParaRPr>
          </a:p>
          <a:p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662" y="5813774"/>
            <a:ext cx="1475625" cy="104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12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50745" y="189304"/>
            <a:ext cx="736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Plan Strategiczny  Wspólnej Polityki Rolnej (PS WPR) – </a:t>
            </a:r>
            <a:r>
              <a:rPr lang="pl-PL" dirty="0"/>
              <a:t>wybrane informacje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18309" y="2011680"/>
            <a:ext cx="112253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Wysokość wsparcia w ramach:</a:t>
            </a:r>
          </a:p>
          <a:p>
            <a:pPr marL="342900" indent="-342900">
              <a:buAutoNum type="arabicPeriod"/>
            </a:pPr>
            <a:r>
              <a:rPr lang="pl-PL" dirty="0">
                <a:solidFill>
                  <a:srgbClr val="FF0000"/>
                </a:solidFill>
              </a:rPr>
              <a:t>podejmowania pozarolniczej działalności gospodarczej przez osoby fizyczne</a:t>
            </a:r>
            <a:r>
              <a:rPr lang="pl-PL" dirty="0"/>
              <a:t>, tworzenia gospodarstw agroturystycznych, zagród edukacyjnych i gospodarstw opiekuńczych (w ramach rozwoju pozarolniczych funkcji małych gospodarstw rolnych), tworzenia krótkich łańcuchów żywnościowych </a:t>
            </a:r>
            <a:r>
              <a:rPr lang="pl-PL" b="1" dirty="0"/>
              <a:t>(płatność ryczałtowa) </a:t>
            </a:r>
            <a:r>
              <a:rPr lang="pl-PL" dirty="0"/>
              <a:t>ustalana będzie na bazie projektu budżetu</a:t>
            </a:r>
          </a:p>
          <a:p>
            <a:pPr marL="342900" indent="-342900">
              <a:buAutoNum type="arabicPeriod"/>
            </a:pPr>
            <a:r>
              <a:rPr lang="pl-PL" dirty="0"/>
              <a:t>projektów grantowych będzie sumą wysokości udzielonych grantów i ich wysokości (stawek jednostkowych), gdzie wysokość grantu: (płatność ryczałtowa) ustalana będzie na bazie projektu budżetu</a:t>
            </a:r>
          </a:p>
          <a:p>
            <a:pPr marL="342900" indent="-342900">
              <a:buAutoNum type="arabicPeriod"/>
            </a:pPr>
            <a:endParaRPr lang="pl-PL" dirty="0"/>
          </a:p>
          <a:p>
            <a:r>
              <a:rPr lang="pl-PL" dirty="0"/>
              <a:t>Kwoty płatności ryczałtowych określane na podstawie projektu budżetu ustalane będą z uwzględnieniem określonych stawek oraz obowiązującej intensywności wsparcia dla danego rodzaju operacji/beneficjenta.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32" y="189304"/>
            <a:ext cx="1664305" cy="117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28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363083" y="213751"/>
            <a:ext cx="7371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Plan Strategiczny  Wspólnej Polityki Rolnej (PS WPR)</a:t>
            </a:r>
            <a:r>
              <a:rPr lang="pl-PL" dirty="0"/>
              <a:t> – wybrane informacje 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39636" y="1793967"/>
            <a:ext cx="109205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Zakres wsparcia na poziomie beneficjenta</a:t>
            </a:r>
          </a:p>
          <a:p>
            <a:endParaRPr lang="pl-PL" dirty="0"/>
          </a:p>
          <a:p>
            <a:r>
              <a:rPr lang="pl-PL" dirty="0"/>
              <a:t>W przypadku Wdrażania LSR wsparcie udzielane jest w formie dotacji w postaci ryczałtu w zakresie:</a:t>
            </a:r>
          </a:p>
          <a:p>
            <a:r>
              <a:rPr lang="pl-PL" dirty="0"/>
              <a:t>1.podejmowania pozarolniczej działalności gospodarczej przez osoby fizyczne – do wysokości </a:t>
            </a:r>
            <a:r>
              <a:rPr lang="pl-PL" b="1" dirty="0">
                <a:solidFill>
                  <a:srgbClr val="C00000"/>
                </a:solidFill>
              </a:rPr>
              <a:t>150 tys. zł</a:t>
            </a:r>
          </a:p>
          <a:p>
            <a:r>
              <a:rPr lang="pl-PL" dirty="0"/>
              <a:t>2.projektów grantowych do wysokości </a:t>
            </a:r>
            <a:r>
              <a:rPr lang="pl-PL" b="1" dirty="0">
                <a:solidFill>
                  <a:srgbClr val="C00000"/>
                </a:solidFill>
              </a:rPr>
              <a:t>500 tys. zł</a:t>
            </a:r>
            <a:r>
              <a:rPr lang="pl-PL" dirty="0"/>
              <a:t>, przy czym wysokość pojedynczego grantu:</a:t>
            </a:r>
          </a:p>
          <a:p>
            <a:r>
              <a:rPr lang="pl-PL" dirty="0"/>
              <a:t>·na przygotowanie projektu partnerskiego wynosi:</a:t>
            </a:r>
          </a:p>
          <a:p>
            <a:r>
              <a:rPr lang="pl-PL" dirty="0"/>
              <a:t>- do 50 tys. w przypadku projektu partnerskiego z podmiotem z obszaru innej LSR z Polski,</a:t>
            </a:r>
          </a:p>
          <a:p>
            <a:r>
              <a:rPr lang="pl-PL" dirty="0"/>
              <a:t>- do 150 tys. zł – w przypadku międzynarodowego projektu partnerskiego (z podmiotem z obszaru innej LSR z innego kraju),</a:t>
            </a:r>
          </a:p>
          <a:p>
            <a:r>
              <a:rPr lang="pl-PL" dirty="0"/>
              <a:t>·w pozostałych zakresach zadań objętych grantami - ustalana będzie na bazie projektu budżetu (art. 83 ust. 1 lit. c oraz ust. 2 lit. b); maksymalna kwota zostanie określona w oparciu o dane historyczne</a:t>
            </a:r>
          </a:p>
          <a:p>
            <a:endParaRPr lang="pl-PL" dirty="0"/>
          </a:p>
          <a:p>
            <a:r>
              <a:rPr lang="pl-PL" dirty="0"/>
              <a:t>W pozostałych przypadkach Wdrażania LSR (w tym na operacji własne) wsparcie będzie miało formę dotacji w postaci refundacji kosztów kwalifikowalnych do wysokości </a:t>
            </a:r>
            <a:r>
              <a:rPr lang="pl-PL" b="1" dirty="0">
                <a:solidFill>
                  <a:srgbClr val="C00000"/>
                </a:solidFill>
              </a:rPr>
              <a:t>500 tys. zł.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36" y="213751"/>
            <a:ext cx="1492226" cy="10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39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6755" y="792481"/>
            <a:ext cx="118697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przypadku Wdrażania LSR intensywność wsparcia będzie wynosiła:</a:t>
            </a:r>
          </a:p>
          <a:p>
            <a:r>
              <a:rPr lang="pl-PL" dirty="0"/>
              <a:t>- </a:t>
            </a:r>
            <a:r>
              <a:rPr lang="pl-PL" b="1" dirty="0">
                <a:solidFill>
                  <a:srgbClr val="C00000"/>
                </a:solidFill>
              </a:rPr>
              <a:t>do 65% </a:t>
            </a:r>
            <a:r>
              <a:rPr lang="pl-PL" dirty="0">
                <a:solidFill>
                  <a:srgbClr val="C00000"/>
                </a:solidFill>
              </a:rPr>
              <a:t>kosztów kwalifikowalnych</a:t>
            </a:r>
            <a:r>
              <a:rPr lang="pl-PL" dirty="0"/>
              <a:t>, z wyłączeniem operacji realizowanych w ramach rozwoju pozarolniczych funkcji małych gospodarstw rolnych,</a:t>
            </a:r>
          </a:p>
          <a:p>
            <a:r>
              <a:rPr lang="pl-PL" dirty="0"/>
              <a:t>- </a:t>
            </a:r>
            <a:r>
              <a:rPr lang="pl-PL" b="1" dirty="0">
                <a:solidFill>
                  <a:srgbClr val="C00000"/>
                </a:solidFill>
              </a:rPr>
              <a:t>do 85% </a:t>
            </a:r>
            <a:r>
              <a:rPr lang="pl-PL" dirty="0">
                <a:solidFill>
                  <a:srgbClr val="C00000"/>
                </a:solidFill>
              </a:rPr>
              <a:t>kosztów kwalifikowalnych </a:t>
            </a:r>
            <a:r>
              <a:rPr lang="pl-PL" dirty="0"/>
              <a:t>w przypadku operacji realizowanych w ramach rozwoju pozarolniczych funkcji małych gospodarstw rolnych,</a:t>
            </a:r>
          </a:p>
          <a:p>
            <a:r>
              <a:rPr lang="pl-PL" dirty="0"/>
              <a:t>- </a:t>
            </a:r>
            <a:r>
              <a:rPr lang="pl-PL" b="1" dirty="0">
                <a:solidFill>
                  <a:srgbClr val="C00000"/>
                </a:solidFill>
              </a:rPr>
              <a:t>do 100% </a:t>
            </a:r>
            <a:r>
              <a:rPr lang="pl-PL" dirty="0">
                <a:solidFill>
                  <a:srgbClr val="C00000"/>
                </a:solidFill>
              </a:rPr>
              <a:t>kosztów kwalifikowalnych </a:t>
            </a:r>
            <a:r>
              <a:rPr lang="pl-PL" dirty="0"/>
              <a:t>na operacje obejmujące inwestycje nieprodukcyjne w przypadku podmiotów innych niż jednostki sektora finansów publicznych,</a:t>
            </a:r>
          </a:p>
          <a:p>
            <a:r>
              <a:rPr lang="pl-PL" dirty="0"/>
              <a:t>- </a:t>
            </a:r>
            <a:r>
              <a:rPr lang="pl-PL" b="1" dirty="0">
                <a:solidFill>
                  <a:srgbClr val="C00000"/>
                </a:solidFill>
              </a:rPr>
              <a:t>do 75% </a:t>
            </a:r>
            <a:r>
              <a:rPr lang="pl-PL" dirty="0">
                <a:solidFill>
                  <a:srgbClr val="C00000"/>
                </a:solidFill>
              </a:rPr>
              <a:t>kosztów kwalifikowalnych </a:t>
            </a:r>
            <a:r>
              <a:rPr lang="pl-PL" dirty="0"/>
              <a:t>na operacje obejmujące inwestycje nieprodukcyjne w przypadku jednostek sektora finansów publicznych (</a:t>
            </a:r>
            <a:r>
              <a:rPr lang="pl-PL" b="1" dirty="0">
                <a:solidFill>
                  <a:srgbClr val="C00000"/>
                </a:solidFill>
              </a:rPr>
              <a:t>JST</a:t>
            </a:r>
            <a:r>
              <a:rPr lang="pl-PL" dirty="0"/>
              <a:t>), z czego pomoc finansowa z EFRROW wynosi maksymalnie 55% kosztów kwalifikowalnych, a pozostałe 20% kosztów kwalifikowalnych ze środków budżetu państwa.</a:t>
            </a:r>
          </a:p>
          <a:p>
            <a:endParaRPr lang="pl-PL" dirty="0"/>
          </a:p>
          <a:p>
            <a:r>
              <a:rPr lang="pl-PL" dirty="0"/>
              <a:t>Wymagany krajowy wkład środków publicznych, w wysokości co najmniej 45% kosztów kwalifikowalnych projektu, pochodzi ze środków własnych beneficjenta w wysokości co najmniej 25% kosztów kwalifikowalnych projektu oraz ze środków budżetu państwa w wysokości maksymalnie 20% kosztów kwalifikowalnych projektu.</a:t>
            </a:r>
          </a:p>
          <a:p>
            <a:r>
              <a:rPr lang="pl-PL" dirty="0"/>
              <a:t>Oprócz pomocy finansowej wypłacanej przez agencję płatniczą (maksymalnie 75% kosztów kwalifikowalnych), wydatkami publicznymi w rozumieniu art. 3 pkt 5 rozporządzenia o Planach Strategicznych WPR jest także wkład własny beneficjenta, będącego jednostką sektora finansów publicznych, w realizowaną operację, z tym, że ta część tego wkładu, która powoduje zaburzenie proporcji pomiędzy wkładem EFRROW, a wymaganym krajowym wkładem środków publicznych równej 55% do 45% - nie stanowi kwalifikowalnych wydatków publicznych, w rozumieniu art. 90 rozporządzenia o Planach Strategicznych WPR.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281646" y="353926"/>
            <a:ext cx="8038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Plan Strategiczny  Wspólnej Polityki Rolnej (PS WPR) </a:t>
            </a:r>
            <a:r>
              <a:rPr lang="pl-PL" dirty="0"/>
              <a:t>– wybrane informacje 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281" y="125336"/>
            <a:ext cx="1167966" cy="8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83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33897" y="380052"/>
            <a:ext cx="8499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Plan Strategiczny  Wspólnej Polityki Rolnej (PS WPR) </a:t>
            </a:r>
            <a:r>
              <a:rPr lang="pl-PL" dirty="0"/>
              <a:t>– wybrane informacje 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574765" y="1907178"/>
            <a:ext cx="105286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Operacje jednostek sektora finansów publicznych mogą być finansowane ze środków Planu Strategicznego w ramach danej LSR </a:t>
            </a:r>
            <a:r>
              <a:rPr lang="pl-PL" b="1" dirty="0"/>
              <a:t>do limitu 40% tych środków.</a:t>
            </a:r>
          </a:p>
          <a:p>
            <a:endParaRPr lang="pl-PL" b="1" dirty="0"/>
          </a:p>
          <a:p>
            <a:r>
              <a:rPr lang="pl-PL" dirty="0"/>
              <a:t>W przypadku LSR wielofunduszowej (współfinansowanej nie tylko ze środków Planu Strategicznego, ale także ze środków polityki spójności) </a:t>
            </a:r>
            <a:r>
              <a:rPr lang="pl-PL" b="1" dirty="0"/>
              <a:t>podstawą ustalenia limitu 40% będzie suma wszystkich środków współfinansujących daną LSR</a:t>
            </a:r>
            <a:r>
              <a:rPr lang="pl-PL" dirty="0"/>
              <a:t>, przy czym tak ustalona kwota będzie limitowała jedynie wykorzystanie środków Planu Strategicznego takiej LSR wielofunduszowej.</a:t>
            </a:r>
          </a:p>
          <a:p>
            <a:endParaRPr lang="pl-PL" dirty="0"/>
          </a:p>
          <a:p>
            <a:endParaRPr lang="pl-PL" dirty="0"/>
          </a:p>
          <a:p>
            <a:r>
              <a:rPr lang="pl-PL" sz="1800" b="1" dirty="0">
                <a:solidFill>
                  <a:srgbClr val="7030A0"/>
                </a:solidFill>
              </a:rPr>
              <a:t>1 250 000,00 euro </a:t>
            </a:r>
            <a:r>
              <a:rPr lang="pl-PL" sz="1800" dirty="0"/>
              <a:t>(</a:t>
            </a:r>
            <a:r>
              <a:rPr lang="pl-PL" sz="1800" b="1" dirty="0"/>
              <a:t>PS WPR</a:t>
            </a:r>
            <a:r>
              <a:rPr lang="pl-PL" sz="1800" dirty="0"/>
              <a:t>) plus </a:t>
            </a:r>
            <a:r>
              <a:rPr lang="pl-PL" sz="1800" b="1" dirty="0">
                <a:solidFill>
                  <a:srgbClr val="7030A0"/>
                </a:solidFill>
              </a:rPr>
              <a:t>722 821,58 euro </a:t>
            </a:r>
            <a:r>
              <a:rPr lang="pl-PL" sz="1800" dirty="0"/>
              <a:t>(</a:t>
            </a:r>
            <a:r>
              <a:rPr lang="pl-PL" sz="1800" b="1" dirty="0"/>
              <a:t>EFS+</a:t>
            </a:r>
            <a:r>
              <a:rPr lang="pl-PL" sz="1800" dirty="0"/>
              <a:t>) = </a:t>
            </a:r>
            <a:r>
              <a:rPr lang="pl-PL" sz="1800" b="1" dirty="0">
                <a:solidFill>
                  <a:srgbClr val="C00000"/>
                </a:solidFill>
              </a:rPr>
              <a:t>1 972 821,58 euro x 40% </a:t>
            </a:r>
            <a:r>
              <a:rPr lang="pl-PL" sz="1800" dirty="0"/>
              <a:t>= 789 128,63 euro : 6 = </a:t>
            </a:r>
            <a:r>
              <a:rPr lang="pl-PL" sz="1800" b="1" dirty="0">
                <a:solidFill>
                  <a:srgbClr val="C00000"/>
                </a:solidFill>
              </a:rPr>
              <a:t>131 521,44 euro </a:t>
            </a:r>
            <a:r>
              <a:rPr lang="pl-PL" sz="1800" dirty="0"/>
              <a:t>( około 580 000 zł/1 podmiot)</a:t>
            </a:r>
            <a:endParaRPr lang="pl-PL" dirty="0"/>
          </a:p>
          <a:p>
            <a:endParaRPr lang="pl-PL" dirty="0"/>
          </a:p>
          <a:p>
            <a:r>
              <a:rPr lang="pl-PL" dirty="0"/>
              <a:t>1 250 000,00 euro – 789 128,63 euro = 460 871,37 euro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002" y="4769172"/>
            <a:ext cx="1973427" cy="139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38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99358" y="104503"/>
            <a:ext cx="8186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Plan Strategiczny  Wspólnej Polityki Rolnej (PS WPR) </a:t>
            </a:r>
            <a:r>
              <a:rPr lang="pl-PL" dirty="0"/>
              <a:t>– wybrane informacje 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9669" y="549087"/>
            <a:ext cx="1171302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u="sng" dirty="0"/>
              <a:t>Warunki kwalifikowalności dla komponentu Wdrażanie LSR:</a:t>
            </a:r>
          </a:p>
          <a:p>
            <a:r>
              <a:rPr lang="pl-PL" sz="1600" dirty="0"/>
              <a:t>·powiązanie wnioskodawcy z obszarem objętym LSR,</a:t>
            </a:r>
          </a:p>
          <a:p>
            <a:r>
              <a:rPr lang="pl-PL" sz="1600" dirty="0"/>
              <a:t>·przyczynianie się do realizacji LSR:</a:t>
            </a:r>
          </a:p>
          <a:p>
            <a:r>
              <a:rPr lang="pl-PL" sz="1600" dirty="0"/>
              <a:t>- weryfikowane poprzez osiągnięcie zakładanych wskaźników,</a:t>
            </a:r>
          </a:p>
          <a:p>
            <a:r>
              <a:rPr lang="pl-PL" sz="1600" dirty="0"/>
              <a:t>- rozumiane jako bezpośredni wpływ na realizację konkretnego przedsięwzięcia,</a:t>
            </a:r>
          </a:p>
          <a:p>
            <a:r>
              <a:rPr lang="pl-PL" sz="1600" dirty="0"/>
              <a:t>·legalność – zgodność projektu operacji z przepisami prawa,</a:t>
            </a:r>
          </a:p>
          <a:p>
            <a:r>
              <a:rPr lang="pl-PL" sz="1600" dirty="0"/>
              <a:t>·w przypadku działalności gospodarczej - uzasadnienie ekonomiczne (uproszczony biznesplan),</a:t>
            </a:r>
          </a:p>
          <a:p>
            <a:r>
              <a:rPr lang="pl-PL" sz="1600" dirty="0"/>
              <a:t>·w przypadku operacji dotyczących obiektów zabytkowych – zapewnienie, iż obiekt jest zabytkiem (np. wpisany do Rejestru zabytków lub ewidencji zabytków),</a:t>
            </a:r>
          </a:p>
          <a:p>
            <a:r>
              <a:rPr lang="pl-PL" sz="1600" dirty="0"/>
              <a:t>·w przypadku operacji w partnerstwie oraz projektów partnerskich:</a:t>
            </a:r>
          </a:p>
          <a:p>
            <a:r>
              <a:rPr lang="pl-PL" sz="1600" dirty="0"/>
              <a:t>- udział co najmniej 2 podmiotów,</a:t>
            </a:r>
          </a:p>
          <a:p>
            <a:r>
              <a:rPr lang="pl-PL" sz="1600" dirty="0"/>
              <a:t>- realizacja wspólnego przedsięwzięcia,</a:t>
            </a:r>
          </a:p>
          <a:p>
            <a:r>
              <a:rPr lang="pl-PL" sz="1600" dirty="0"/>
              <a:t>- dokument potwierdzający wolę współpracy co najmniej 2 podmiotów,</a:t>
            </a:r>
          </a:p>
          <a:p>
            <a:r>
              <a:rPr lang="pl-PL" sz="1600" dirty="0"/>
              <a:t>·w przypadku operacji realizowanych w ramach rozwijania pozarolniczej działalności gospodarczej  – minimum roczne doświadczenie w prowadzeniu działalności w tym zakresie,</a:t>
            </a:r>
          </a:p>
          <a:p>
            <a:r>
              <a:rPr lang="pl-PL" sz="1600" dirty="0"/>
              <a:t>·w przypadku operacji realizowanych w ramach poprawy dostępu do małej infrastruktury publicznej kwalifikowalne są operacje niekomercyjne, których koszty całkowite nie przekraczają 1 mln euro</a:t>
            </a:r>
          </a:p>
          <a:p>
            <a:endParaRPr lang="pl-PL" sz="1600" dirty="0"/>
          </a:p>
          <a:p>
            <a:r>
              <a:rPr lang="pl-PL" sz="1600" dirty="0"/>
              <a:t>Wsparcie na podejmowanie lub rozwijanie pozarolniczej działalności gospodarczej </a:t>
            </a:r>
            <a:r>
              <a:rPr lang="pl-PL" sz="1600" b="1" dirty="0"/>
              <a:t>przysługuje tylko raz </a:t>
            </a:r>
            <a:r>
              <a:rPr lang="pl-PL" sz="1600" dirty="0"/>
              <a:t>w okresie realizacji Planu Strategicznego.</a:t>
            </a:r>
          </a:p>
          <a:p>
            <a:r>
              <a:rPr lang="pl-PL" sz="1600" dirty="0"/>
              <a:t>W przypadku uzyskania wsparcia na podejmowanie pozarolniczej działalności gospodarczej, wnioskodawca może ubiegać się o wsparcie na rozwijanie tej działalności nie wcześniej niż po upływie 2 lat od wypłaty płatności ostatecznej w ramach operacji realizowanej w ramach podejmowania/tworzenia tej działalności.</a:t>
            </a:r>
          </a:p>
          <a:p>
            <a:r>
              <a:rPr lang="pl-PL" sz="1600" dirty="0"/>
              <a:t>Beneficjent realizujący operacje w zakresie inwestycji w infrastrukturę lub inwestycji produkcyjnych </a:t>
            </a:r>
            <a:r>
              <a:rPr lang="pl-PL" sz="1600" b="1" dirty="0"/>
              <a:t>zobowiązuje się do zapewnienia trwałości inwestycji.</a:t>
            </a:r>
          </a:p>
          <a:p>
            <a:endParaRPr lang="pl-PL" sz="1600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965" y="218517"/>
            <a:ext cx="2103247" cy="14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9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3045" y="1193073"/>
            <a:ext cx="6583407" cy="1341119"/>
          </a:xfrm>
        </p:spPr>
        <p:txBody>
          <a:bodyPr>
            <a:normAutofit fontScale="90000"/>
          </a:bodyPr>
          <a:lstStyle/>
          <a:p>
            <a:pPr algn="l"/>
            <a:r>
              <a:rPr lang="pl-PL" sz="1800" dirty="0"/>
              <a:t>W dniu </a:t>
            </a:r>
            <a:r>
              <a:rPr lang="pl-PL" sz="1800" b="1" dirty="0"/>
              <a:t>17.01.2024 </a:t>
            </a:r>
            <a:r>
              <a:rPr lang="pl-PL" sz="1800" dirty="0"/>
              <a:t>roku członkowie Zarządu Stowarzyszenia Lokalna Grupa Działania POJEZIERZE RAZEM: Paweł Mikołajewski – Prezes oraz Dorota Chrzanowska - Skarbnik  podpisali umowę ramową na realizację LSR (Umowa o Warunkach i Sposobie Realizacji Strategii Rozwoju Lokalnego Kierowanego przez Społeczność).</a:t>
            </a:r>
            <a:br>
              <a:rPr lang="pl-PL" sz="1800" dirty="0"/>
            </a:br>
            <a:br>
              <a:rPr lang="pl-PL" sz="1600" dirty="0"/>
            </a:br>
            <a:endParaRPr lang="pl-PL" sz="1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448" y="1277277"/>
            <a:ext cx="3046911" cy="541673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98" y="1"/>
            <a:ext cx="1326209" cy="94052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7" y="2427841"/>
            <a:ext cx="6402161" cy="42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73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934788" y="461554"/>
            <a:ext cx="492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Zobowiązania LGD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56902" y="1245326"/>
            <a:ext cx="109336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Zgodnie z umową ramową Stowarzyszenie Lokalna Grupa Działania POJEZIERZE RAZEM zobowiązuje się m.in. do:</a:t>
            </a:r>
          </a:p>
          <a:p>
            <a:pPr marL="285750" indent="-285750">
              <a:buFontTx/>
              <a:buChar char="-"/>
            </a:pPr>
            <a:r>
              <a:rPr lang="pl-PL" dirty="0"/>
              <a:t>osiągnięcia celów i wskaźników</a:t>
            </a:r>
          </a:p>
          <a:p>
            <a:pPr marL="285750" indent="-285750">
              <a:buFontTx/>
              <a:buChar char="-"/>
            </a:pPr>
            <a:r>
              <a:rPr lang="pl-PL" dirty="0"/>
              <a:t>prawidłowego funkcjonowania LGD oraz rzetelnej realizacji LSR</a:t>
            </a:r>
          </a:p>
          <a:p>
            <a:pPr marL="285750" indent="-285750">
              <a:buFontTx/>
              <a:buChar char="-"/>
            </a:pPr>
            <a:r>
              <a:rPr lang="pl-PL" dirty="0"/>
              <a:t>zapewnienia i utrzymania w okresie realizacji LSR infrastruktury technicznej i biurowej</a:t>
            </a:r>
          </a:p>
          <a:p>
            <a:pPr marL="285750" indent="-285750">
              <a:buFontTx/>
              <a:buChar char="-"/>
            </a:pPr>
            <a:r>
              <a:rPr lang="pl-PL" dirty="0"/>
              <a:t>organizacji usług doradczych, w tym bezpłatnego świadczenia przez pracowników biura LGD doradztwa w zakresie przygotowywania wniosków o wsparcie i wniosków o płatność</a:t>
            </a:r>
          </a:p>
          <a:p>
            <a:pPr marL="285750" indent="-285750">
              <a:buFontTx/>
              <a:buChar char="-"/>
            </a:pPr>
            <a:r>
              <a:rPr lang="pl-PL" dirty="0"/>
              <a:t>rozpowszechniania informacji o zasadach udzielania wsparcia</a:t>
            </a:r>
          </a:p>
          <a:p>
            <a:pPr marL="285750" indent="-285750">
              <a:buFontTx/>
              <a:buChar char="-"/>
            </a:pPr>
            <a:r>
              <a:rPr lang="pl-PL" dirty="0"/>
              <a:t>ogłaszania naborów wniosków o wsparcie</a:t>
            </a:r>
          </a:p>
          <a:p>
            <a:pPr marL="285750" indent="-285750">
              <a:buFontTx/>
              <a:buChar char="-"/>
            </a:pPr>
            <a:r>
              <a:rPr lang="pl-PL" dirty="0"/>
              <a:t>terminowego oraz prawidłowego przeprowadzania postępowania w sprawie wyboru operacji realizujących cele LSR, zgodnie z ustawą RLKS, w tym dokonywania wyboru operacji lub </a:t>
            </a:r>
            <a:r>
              <a:rPr lang="pl-PL" dirty="0" err="1"/>
              <a:t>grantobiorców</a:t>
            </a:r>
            <a:r>
              <a:rPr lang="pl-PL" dirty="0"/>
              <a:t>, zgodnie z wymogami określonymi w ustawie RLKS</a:t>
            </a:r>
          </a:p>
          <a:p>
            <a:pPr marL="285750" indent="-285750">
              <a:buFontTx/>
              <a:buChar char="-"/>
            </a:pPr>
            <a:r>
              <a:rPr lang="pl-PL" b="1" dirty="0"/>
              <a:t>stosowania do oceny i wyboru operacji, procedur wyboru i oceny operacji w ramach LSR </a:t>
            </a:r>
            <a:r>
              <a:rPr lang="pl-PL" dirty="0"/>
              <a:t>oraz regulaminu organu decyzyjnego oraz </a:t>
            </a:r>
            <a:r>
              <a:rPr lang="pl-PL" b="1" dirty="0"/>
              <a:t>kryteriów wyboru operacji wraz z procedurą ustalania kryteriów lub procedur wyboru i oceny </a:t>
            </a:r>
            <a:r>
              <a:rPr lang="pl-PL" b="1" dirty="0" err="1"/>
              <a:t>grantobiorców</a:t>
            </a:r>
            <a:r>
              <a:rPr lang="pl-PL" b="1" dirty="0"/>
              <a:t> uwzględniających kryteria wyboru </a:t>
            </a:r>
            <a:r>
              <a:rPr lang="pl-PL" b="1" dirty="0" err="1"/>
              <a:t>grantobiorców</a:t>
            </a:r>
            <a:r>
              <a:rPr lang="pl-PL" b="1" dirty="0"/>
              <a:t> </a:t>
            </a:r>
            <a:r>
              <a:rPr lang="pl-PL" dirty="0"/>
              <a:t>w ramach projektów grantowych, wraz z procedurą ustalania lub zmiany tych kryteriów</a:t>
            </a:r>
          </a:p>
          <a:p>
            <a:pPr marL="285750" indent="-285750">
              <a:buFontTx/>
              <a:buChar char="-"/>
            </a:pPr>
            <a:r>
              <a:rPr lang="pl-PL" dirty="0"/>
              <a:t>umożliwienie przedstawicielom organów i jednostek organizacyjnych, upoważnionych do kontroli, przeprowadzania kontroli LGD w zakresie wyboru i realizacji LSR, w tym dokonywania wyboru operacji lub </a:t>
            </a:r>
            <a:r>
              <a:rPr lang="pl-PL" dirty="0" err="1"/>
              <a:t>grantobiorców</a:t>
            </a:r>
            <a:r>
              <a:rPr lang="pl-PL" dirty="0"/>
              <a:t> przez LGD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581" y="40045"/>
            <a:ext cx="1475625" cy="104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52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875314" y="226423"/>
            <a:ext cx="490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Nabór wniosków – informacje ogólne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35427" y="1245326"/>
            <a:ext cx="109902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/>
              <a:t>LGD podaje do publicznej wiadomości co najmniej na swojej stronie internetowej ogłoszenie o naborze wniosków o wsparcie nie później niż 14 dni przed dniem planowanego rozpoczęcia terminu składania tych wniosków</a:t>
            </a:r>
          </a:p>
          <a:p>
            <a:pPr marL="342900" indent="-342900">
              <a:buAutoNum type="arabicPeriod"/>
            </a:pPr>
            <a:r>
              <a:rPr lang="pl-PL" dirty="0"/>
              <a:t>Termin składania wniosków o przyznanie pomocy nie powinien być krótszy niż 14 dni i dłuższy niż 60 dni. W uzasadnionych przypadkach termin składania wniosków o przyznanie pomocy może zostać wydłużony, co skutkuje koniecznością zmiany regulaminu naboru wniosków.</a:t>
            </a:r>
          </a:p>
          <a:p>
            <a:pPr marL="342900" indent="-342900">
              <a:buAutoNum type="arabicPeriod"/>
            </a:pPr>
            <a:r>
              <a:rPr lang="pl-PL" dirty="0"/>
              <a:t>Po zakończeniu naboru wniosków LGD dokonuje oceny formalnej wniosków o wsparcie, dokonuje oceny merytorycznej operacji w zakresie spełniania warunków udzielenia wsparcia (warunków przyznania pomocy określonych w przepisach i wytycznych)</a:t>
            </a:r>
          </a:p>
          <a:p>
            <a:pPr marL="342900" indent="-342900">
              <a:buAutoNum type="arabicPeriod"/>
            </a:pPr>
            <a:r>
              <a:rPr lang="pl-PL" dirty="0"/>
              <a:t>Rada jako organ decyzyjny dokonuje oceny merytorycznej wniosku o wsparcie w zakresie spełniania kryteriów wyboru operacji oraz ustala kolejność udzielenia wsparcia w oparciu o liczbę uzyskanych punktów przez operacje, dokonuje ustalenia kwoty wsparcia, dokonuje wyboru operacji spośród operacji które spełniają wszystkie wymogi</a:t>
            </a:r>
          </a:p>
          <a:p>
            <a:pPr marL="342900" indent="-342900">
              <a:buAutoNum type="arabicPeriod"/>
            </a:pPr>
            <a:r>
              <a:rPr lang="pl-PL" dirty="0"/>
              <a:t>LGD przekazuje wnioskodawcy informację o wyniku wyboru wniosków o wsparcie  wraz z uzasadnieniem oceny i podaniem liczby punktów  oraz wskazaniem ustalonej przez LGD kwoty wsparcia</a:t>
            </a:r>
          </a:p>
          <a:p>
            <a:pPr marL="342900" indent="-342900">
              <a:buAutoNum type="arabicPeriod"/>
            </a:pPr>
            <a:r>
              <a:rPr lang="pl-PL" dirty="0"/>
              <a:t>LGD zamieszcza na swojej stronie internetowej listę operacji spełniających warunki udzielenia wsparcia na wdrażanie LSR oraz listę operacji wybranych, ze wskazaniem, które z operacji mieszczą się w limicie środków przeznaczonych na udzielenie wsparcia.</a:t>
            </a:r>
          </a:p>
          <a:p>
            <a:pPr marL="342900" indent="-342900">
              <a:buAutoNum type="arabicPeriod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035" y="5619640"/>
            <a:ext cx="1521331" cy="10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16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71316" y="361797"/>
            <a:ext cx="3798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Nabór wniosków – informacje ogólne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01507" y="948690"/>
            <a:ext cx="1166857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najbliższym czasie LGD opracuje i po akceptacji UM poda do publicznej wiadomości:</a:t>
            </a:r>
          </a:p>
          <a:p>
            <a:r>
              <a:rPr lang="pl-PL" dirty="0"/>
              <a:t>a) procedury wyboru i oceny operacji w ramach LSR,</a:t>
            </a:r>
          </a:p>
          <a:p>
            <a:r>
              <a:rPr lang="pl-PL" dirty="0"/>
              <a:t>b) regulamin organu decyzyjnego,</a:t>
            </a:r>
          </a:p>
          <a:p>
            <a:r>
              <a:rPr lang="pl-PL" dirty="0"/>
              <a:t>c) procedury ustalania niebudzących wątpliwości interpretacyjnych kryteriów wyboru operacji,</a:t>
            </a:r>
          </a:p>
          <a:p>
            <a:r>
              <a:rPr lang="pl-PL" dirty="0"/>
              <a:t>d) procedury wyboru i oceny </a:t>
            </a:r>
            <a:r>
              <a:rPr lang="pl-PL" dirty="0" err="1"/>
              <a:t>grantobiorców</a:t>
            </a:r>
            <a:r>
              <a:rPr lang="pl-PL" dirty="0"/>
              <a:t> uwzględniających kryteria wyboru </a:t>
            </a:r>
            <a:r>
              <a:rPr lang="pl-PL" dirty="0" err="1"/>
              <a:t>grantobiorców</a:t>
            </a:r>
            <a:r>
              <a:rPr lang="pl-PL" dirty="0"/>
              <a:t> w ramach projektów grantowych, niebudzący wątpliwości interpretacyjnych szczegółowy opis wyjaśniający ich znaczenie oraz sposób oceny wraz z procedurą ustalania lub zmiany tych kryteriów, jeżeli LGD przewiduje w LSR realizację projektów grantowych,</a:t>
            </a:r>
          </a:p>
          <a:p>
            <a:r>
              <a:rPr lang="pl-PL" dirty="0"/>
              <a:t>e) plan  szkoleń członków organu decyzyjnego i pracowników biura LGD w zakresie niezbędnym do zadań wynikających z ich kompetencji.</a:t>
            </a:r>
          </a:p>
          <a:p>
            <a:endParaRPr lang="pl-PL" dirty="0"/>
          </a:p>
          <a:p>
            <a:r>
              <a:rPr lang="pl-PL" dirty="0"/>
              <a:t>Opracowane procedury, zarówno dla PS WPR, jak i dla EFS+,  zostaną skonsultowane z Radą oraz zostaną umieszczone na stronie internetowej do konsultacji społecznych. Mieszkańcy obszaru LSR będą mogli wnosić swoje uwagi osobiście, telefonicznie jak i za pomocą poczty elektronicznej.</a:t>
            </a:r>
          </a:p>
          <a:p>
            <a:endParaRPr lang="pl-PL" dirty="0"/>
          </a:p>
          <a:p>
            <a:r>
              <a:rPr lang="pl-PL" dirty="0"/>
              <a:t>Kryteria wyboru będą opracowane w oparciu o diagnozę obszaru, w tym zdefiniowane problemy oraz wskaźniki zaplanowane do osiągnięcia w ramach realizacji strategii. Stosowny dokument opracuje  grupa robocza ds. przygotowania Lokalnej Strategii Rozwoju na lata 2023-2027 po czym zostanie on zamieszczony na stronie internetowej LGD w celu poddania konsultacjom społecznym.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541" y="300455"/>
            <a:ext cx="1556736" cy="110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13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24297" y="414887"/>
            <a:ext cx="9387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Stowarzyszenie Lokalna Grupa Działania POJEZIERZE RAZEM jako Ośrodek Działaj Lokalnie </a:t>
            </a:r>
          </a:p>
        </p:txBody>
      </p:sp>
      <p:pic>
        <p:nvPicPr>
          <p:cNvPr id="3" name="Symbol zastępczy zawartośc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8" y="1198046"/>
            <a:ext cx="2473348" cy="74422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918" y="740937"/>
            <a:ext cx="2129247" cy="15060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44" y="1242652"/>
            <a:ext cx="2982119" cy="55914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016" y="376768"/>
            <a:ext cx="1121064" cy="1642555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649077" y="2826615"/>
            <a:ext cx="1075508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dirty="0">
                <a:solidFill>
                  <a:srgbClr val="252525"/>
                </a:solidFill>
                <a:latin typeface="Calibri" panose="020F0502020204030204" pitchFamily="34" charset="0"/>
              </a:rPr>
              <a:t>W 2024 roku w Programie „Działaj Lokalnie” priorytetowo powinny być traktowane projekty z następujących obszarów: </a:t>
            </a:r>
          </a:p>
          <a:p>
            <a:r>
              <a:rPr lang="pl-PL" dirty="0">
                <a:solidFill>
                  <a:srgbClr val="252525"/>
                </a:solidFill>
                <a:latin typeface="Calibri" panose="020F0502020204030204" pitchFamily="34" charset="0"/>
              </a:rPr>
              <a:t> - integracja społeczna i równościowa, prowadzona szczególnie wobec uchodźców z objętej wojną Ukrainy; </a:t>
            </a:r>
          </a:p>
          <a:p>
            <a:r>
              <a:rPr lang="pl-PL" dirty="0">
                <a:solidFill>
                  <a:srgbClr val="252525"/>
                </a:solidFill>
                <a:latin typeface="Calibri" panose="020F0502020204030204" pitchFamily="34" charset="0"/>
              </a:rPr>
              <a:t> - wzrost zaangażowania młodzieży w projekty społeczne, w tym umożliwienie młodym liderom odkrycia i   wykorzystania swojego potencjału na rzecz lokalnych społeczności; </a:t>
            </a:r>
          </a:p>
          <a:p>
            <a:r>
              <a:rPr lang="pl-PL" dirty="0">
                <a:solidFill>
                  <a:srgbClr val="252525"/>
                </a:solidFill>
                <a:latin typeface="Calibri" panose="020F0502020204030204" pitchFamily="34" charset="0"/>
              </a:rPr>
              <a:t>- propagowanie celów zrównoważonego rozwoju i edukacji ekologicznej; </a:t>
            </a:r>
          </a:p>
          <a:p>
            <a:r>
              <a:rPr lang="pl-PL" dirty="0">
                <a:solidFill>
                  <a:srgbClr val="252525"/>
                </a:solidFill>
                <a:latin typeface="Calibri" panose="020F0502020204030204" pitchFamily="34" charset="0"/>
              </a:rPr>
              <a:t>- przedsięwzięcia prowadzone w celu podkreślenia znaczenia dla lokalnych społeczności rocznic i jubileuszy obchodzonych w 2024r., tj.: 20 rocznica przystąpienia Polski do Unii Europejskiej, 35 rocznica wolnych wyborów parlamentarnych z 1989 roku oraz 25 rocznica przystąpienia Polski do NATO. </a:t>
            </a:r>
          </a:p>
        </p:txBody>
      </p:sp>
      <p:sp>
        <p:nvSpPr>
          <p:cNvPr id="9" name="Prostokąt 8"/>
          <p:cNvSpPr/>
          <p:nvPr/>
        </p:nvSpPr>
        <p:spPr>
          <a:xfrm>
            <a:off x="649077" y="2244129"/>
            <a:ext cx="10071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Dotacje w wysokości maksymalnie do 6.000 zł na lokalne projekty trwające od 3 do 6 miesięcy.</a:t>
            </a:r>
          </a:p>
        </p:txBody>
      </p:sp>
    </p:spTree>
    <p:extLst>
      <p:ext uri="{BB962C8B-B14F-4D97-AF65-F5344CB8AC3E}">
        <p14:creationId xmlns:p14="http://schemas.microsoft.com/office/powerpoint/2010/main" val="67084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35025" y="543772"/>
            <a:ext cx="4081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Dziękuję za uwagę! 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068952" y="1552353"/>
            <a:ext cx="580180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Dariusz </a:t>
            </a:r>
            <a:r>
              <a:rPr lang="pl-PL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Siubdzia</a:t>
            </a: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- Dyrektor Biura LGD</a:t>
            </a:r>
          </a:p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Stowarzyszenie Lokalna Grupa Działania</a:t>
            </a:r>
          </a:p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POJEZIERZE RAZEM</a:t>
            </a:r>
          </a:p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78-400 Szczecinek, ul. Warcisława IV 16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00" y="3705587"/>
            <a:ext cx="2883651" cy="20420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952" y="5994242"/>
            <a:ext cx="6413548" cy="73158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473F239-D139-4979-B7E7-18F0DC8D04BE}"/>
              </a:ext>
            </a:extLst>
          </p:cNvPr>
          <p:cNvSpPr txBox="1"/>
          <p:nvPr/>
        </p:nvSpPr>
        <p:spPr>
          <a:xfrm>
            <a:off x="3068952" y="3383986"/>
            <a:ext cx="61173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buClr>
                <a:srgbClr val="A53010"/>
              </a:buClr>
              <a:buNone/>
            </a:pPr>
            <a:r>
              <a:rPr lang="pl-PL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kontakt: 0-94-37-292-63 lub biuro@lgd.szczecinek.pl</a:t>
            </a:r>
          </a:p>
        </p:txBody>
      </p:sp>
    </p:spTree>
    <p:extLst>
      <p:ext uri="{BB962C8B-B14F-4D97-AF65-F5344CB8AC3E}">
        <p14:creationId xmlns:p14="http://schemas.microsoft.com/office/powerpoint/2010/main" val="211000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CB535B9-310C-92A2-81EB-F77ACA082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55" y="128993"/>
            <a:ext cx="8830490" cy="660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1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88570" y="266791"/>
            <a:ext cx="10186851" cy="1675220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Lokalna Strategia Rozwoju </a:t>
            </a:r>
            <a:r>
              <a:rPr lang="pl-PL" dirty="0"/>
              <a:t>obejmuje obszar pięciu gmin: Barwice, Biały Bór oraz Borne Sulinowo jako trzy gminy miejsko-wiejskie oraz Grzmiąca i Szczecinek jako dwie gminy wiejskie. Jest to obszar powiatu szczecineckiego z wyłączeniem miasta Szczecinek.</a:t>
            </a:r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621" y="2564130"/>
            <a:ext cx="4035379" cy="389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89" y="5065621"/>
            <a:ext cx="1236266" cy="159505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965" y="5142948"/>
            <a:ext cx="1238466" cy="150277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6741" y="5098490"/>
            <a:ext cx="1304200" cy="154613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8264" y="5028813"/>
            <a:ext cx="1500681" cy="169267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55" y="5021634"/>
            <a:ext cx="1399056" cy="169985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96642" y="1340625"/>
            <a:ext cx="1451245" cy="102919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39" y="2545900"/>
            <a:ext cx="1669803" cy="196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9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8310" y="1797969"/>
            <a:ext cx="10128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LGD 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realizuje zadania określone w rozporządzeniu 2021/1060 tj. w szczególności: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a. opracowuje i wdraża LSR, w tym animuje społeczność lokalną,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b. opracowuje kryteria wyboru i procedurę wyboru operacji (oraz </a:t>
            </a:r>
            <a:r>
              <a:rPr lang="pl-PL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grantobiorców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),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c. przygotowuje i prowadzi nabory wniosków,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d. wybiera operacje do finansowania oraz ustala maksymalną kwotę wsparcia, a następnie przedkłada wnioski o przyznanie pomocy do ostatecznej kwalifikowalności do podmiotu wdrażającego,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e. monitoruje realizację LSR, </a:t>
            </a:r>
          </a:p>
          <a:p>
            <a:pPr>
              <a:lnSpc>
                <a:spcPct val="150000"/>
              </a:lnSpc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</a:rPr>
              <a:t>f. prowadzi ewaluację LSR.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02" y="218292"/>
            <a:ext cx="2230695" cy="157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4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0497" y="1679999"/>
            <a:ext cx="65917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Na obszarze działania Stowarzyszenia Lokalna Grupa Działania POJEZIERZE RAZEM realizowane będą operacje finansowane z dwóch funduszy: </a:t>
            </a:r>
          </a:p>
          <a:p>
            <a:pPr marL="0" indent="0">
              <a:buNone/>
            </a:pPr>
            <a:r>
              <a:rPr lang="pl-PL" sz="1800" b="1" dirty="0"/>
              <a:t>EFS+ </a:t>
            </a:r>
            <a:r>
              <a:rPr lang="pl-PL" sz="1800" dirty="0"/>
              <a:t>(Europejski Fundusz Społeczny Plus ) </a:t>
            </a:r>
          </a:p>
          <a:p>
            <a:pPr marL="0" indent="0">
              <a:buNone/>
            </a:pPr>
            <a:r>
              <a:rPr lang="pl-PL" sz="1800" b="1" dirty="0"/>
              <a:t>EFRROW</a:t>
            </a:r>
            <a:r>
              <a:rPr lang="pl-PL" sz="1800" dirty="0"/>
              <a:t> (Europejski Fundusz Rolny na rzecz Rozwoju Obszarów Wiejskich)</a:t>
            </a:r>
          </a:p>
        </p:txBody>
      </p:sp>
      <p:sp>
        <p:nvSpPr>
          <p:cNvPr id="4" name="Strzałka w prawo 3"/>
          <p:cNvSpPr/>
          <p:nvPr/>
        </p:nvSpPr>
        <p:spPr>
          <a:xfrm>
            <a:off x="8307977" y="1175240"/>
            <a:ext cx="1001485" cy="39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9560922" y="1033668"/>
            <a:ext cx="240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Strategia wielofunduszowa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10497" y="4094919"/>
            <a:ext cx="5207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EFS+</a:t>
            </a:r>
            <a:r>
              <a:rPr lang="pl-PL" dirty="0"/>
              <a:t> dotyczy  Programu Regionalnego Fundusze Europejskie dla Pomorza Zachodniego na lata 2021 – 2027 – służyć będzie realizacji celu szczegółowego (h) w zakresie aktywnej integracji społecznej, zawodowej, edukacyjnej, zdrowotnej i kulturalnej</a:t>
            </a:r>
          </a:p>
          <a:p>
            <a:endParaRPr lang="pl-PL" dirty="0"/>
          </a:p>
          <a:p>
            <a:r>
              <a:rPr lang="pl-PL" dirty="0"/>
              <a:t>Realizacja </a:t>
            </a:r>
            <a:r>
              <a:rPr lang="pl-PL" b="1" dirty="0"/>
              <a:t>EFRROW</a:t>
            </a:r>
            <a:r>
              <a:rPr lang="pl-PL" dirty="0"/>
              <a:t> odbędzie się w  ramach Planu Strategicznego Wspólnej Polityki Rolnej (</a:t>
            </a:r>
            <a:r>
              <a:rPr lang="pl-PL" b="1" dirty="0"/>
              <a:t>PS WPR</a:t>
            </a:r>
            <a:r>
              <a:rPr lang="pl-PL" dirty="0"/>
              <a:t>)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553" y="257849"/>
            <a:ext cx="4448738" cy="578249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35" y="25709"/>
            <a:ext cx="2368920" cy="167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2412" y="2246812"/>
            <a:ext cx="104589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ramach PS WPR Lokalna Grupa Działania POJEZIERZE RAZEM realizować będzie interwencję LEADER, gdzie:</a:t>
            </a:r>
          </a:p>
          <a:p>
            <a:endParaRPr lang="pl-PL" dirty="0"/>
          </a:p>
          <a:p>
            <a:r>
              <a:rPr lang="pl-PL" dirty="0"/>
              <a:t>Instytucją zarządzającą (IZ) PS WPR jest Minister Rolnictwa i Rozwoju Wsi</a:t>
            </a:r>
          </a:p>
          <a:p>
            <a:endParaRPr lang="pl-PL" dirty="0"/>
          </a:p>
          <a:p>
            <a:r>
              <a:rPr lang="pl-PL" dirty="0"/>
              <a:t>Agencja płatnicza: Agencja Restrukturyzacji i Modernizacji Rolnictwa, która deleguje część zadań do podmiotów wdrażających</a:t>
            </a:r>
          </a:p>
          <a:p>
            <a:endParaRPr lang="pl-PL" dirty="0"/>
          </a:p>
          <a:p>
            <a:r>
              <a:rPr lang="pl-PL" dirty="0"/>
              <a:t>Podmioty wdrażające – właściwe terytorialnie dla LGD samorządy województw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Nadzór nad LGD sprawuje Marszałek Województwa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11" y="154903"/>
            <a:ext cx="2569070" cy="182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4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00297" y="1724298"/>
            <a:ext cx="11634652" cy="5396206"/>
          </a:xfrm>
        </p:spPr>
        <p:txBody>
          <a:bodyPr>
            <a:normAutofit fontScale="90000"/>
          </a:bodyPr>
          <a:lstStyle/>
          <a:p>
            <a:pPr algn="l"/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Lokalna Grupa Działania POJEZIERZE RAZEM będzie w ramach realizacji Lokalnej Strategii Rozwoju będzie dysponować środkami w wysokości: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- </a:t>
            </a:r>
            <a:r>
              <a:rPr lang="pl-PL" sz="2000" b="1" dirty="0">
                <a:solidFill>
                  <a:srgbClr val="FF0000"/>
                </a:solidFill>
              </a:rPr>
              <a:t>1 562 500,00 euro </a:t>
            </a:r>
            <a:r>
              <a:rPr lang="pl-PL" sz="2000" dirty="0"/>
              <a:t>w ramach </a:t>
            </a:r>
            <a:r>
              <a:rPr lang="pl-PL" sz="2000" b="1" dirty="0"/>
              <a:t>PS WPR </a:t>
            </a:r>
            <a:r>
              <a:rPr lang="pl-PL" sz="2000" dirty="0"/>
              <a:t>w tym 859 375,00  euro ze środków EFRROW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- </a:t>
            </a:r>
            <a:r>
              <a:rPr lang="pl-PL" sz="2000" b="1" dirty="0">
                <a:solidFill>
                  <a:srgbClr val="FF0000"/>
                </a:solidFill>
              </a:rPr>
              <a:t>850 378,33 euro </a:t>
            </a:r>
            <a:r>
              <a:rPr lang="pl-PL" sz="2000" dirty="0"/>
              <a:t>w ramach w ramach programu regionalnego Fundusze Europejskie dla Pomorza Zachodniego (</a:t>
            </a:r>
            <a:r>
              <a:rPr lang="pl-PL" sz="2000" b="1" dirty="0"/>
              <a:t>EFS+</a:t>
            </a:r>
            <a:r>
              <a:rPr lang="pl-PL" sz="2000" dirty="0"/>
              <a:t>)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Wysokość środków finansowych </a:t>
            </a:r>
            <a:r>
              <a:rPr lang="pl-PL" sz="2000" b="1" dirty="0"/>
              <a:t>na wdrażanie LSR</a:t>
            </a:r>
            <a:r>
              <a:rPr lang="pl-PL" sz="2000" dirty="0"/>
              <a:t>, w ramach:</a:t>
            </a:r>
            <a:br>
              <a:rPr lang="pl-PL" sz="2000" dirty="0"/>
            </a:br>
            <a:r>
              <a:rPr lang="pl-PL" sz="2000" dirty="0"/>
              <a:t>- </a:t>
            </a:r>
            <a:r>
              <a:rPr lang="pl-PL" sz="2000" b="1" dirty="0"/>
              <a:t>PS WPR </a:t>
            </a:r>
            <a:r>
              <a:rPr lang="pl-PL" sz="2000" dirty="0"/>
              <a:t>wynosi </a:t>
            </a:r>
            <a:r>
              <a:rPr lang="pl-PL" sz="2000" b="1" dirty="0">
                <a:solidFill>
                  <a:srgbClr val="7030A0"/>
                </a:solidFill>
              </a:rPr>
              <a:t>1 250 000,00 euro</a:t>
            </a:r>
            <a:r>
              <a:rPr lang="pl-PL" sz="2000" b="1" dirty="0"/>
              <a:t>, </a:t>
            </a:r>
            <a:r>
              <a:rPr lang="pl-PL" sz="2000" dirty="0"/>
              <a:t>w tym 687 500,00 euro ze środków EFRROW</a:t>
            </a:r>
            <a:br>
              <a:rPr lang="pl-PL" sz="2000" dirty="0"/>
            </a:br>
            <a:r>
              <a:rPr lang="pl-PL" sz="2000" dirty="0"/>
              <a:t>- programu regionalnego Fundusze Europejskie dla Pomorza Zachodniego  wynosi </a:t>
            </a:r>
            <a:r>
              <a:rPr lang="pl-PL" sz="2000" b="1" dirty="0">
                <a:solidFill>
                  <a:srgbClr val="7030A0"/>
                </a:solidFill>
              </a:rPr>
              <a:t>722 821,58 euro </a:t>
            </a:r>
            <a:r>
              <a:rPr lang="pl-PL" sz="2000" dirty="0"/>
              <a:t>(</a:t>
            </a:r>
            <a:r>
              <a:rPr lang="pl-PL" sz="2000" b="1" dirty="0"/>
              <a:t>EFS+</a:t>
            </a:r>
            <a:r>
              <a:rPr lang="pl-PL" sz="2000" dirty="0"/>
              <a:t>)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Wsparcie na zarządzanie LSR, będzie udzielone na podstawie zawartej pomiędzy Zarządem Województwa a LGD odrębnej umowy: </a:t>
            </a:r>
            <a:br>
              <a:rPr lang="pl-PL" sz="2000" dirty="0"/>
            </a:br>
            <a:r>
              <a:rPr lang="pl-PL" sz="2000" dirty="0"/>
              <a:t>- przyznania pomocy w zakresie zarządzania LSR, lub</a:t>
            </a:r>
            <a:br>
              <a:rPr lang="pl-PL" sz="2000" dirty="0"/>
            </a:br>
            <a:r>
              <a:rPr lang="pl-PL" sz="2000" dirty="0"/>
              <a:t>- na realizację projektu grantowego  </a:t>
            </a:r>
            <a:br>
              <a:rPr lang="pl-PL" sz="2000" dirty="0"/>
            </a:br>
            <a:br>
              <a:rPr lang="pl-PL" sz="2000" dirty="0"/>
            </a:br>
            <a:r>
              <a:rPr lang="pl-PL" sz="2000" dirty="0"/>
              <a:t>w ramach dostępnych środków odpowiedniego programu </a:t>
            </a:r>
            <a:br>
              <a:rPr lang="pl-PL" sz="2000" dirty="0"/>
            </a:br>
            <a:br>
              <a:rPr lang="pl-PL" sz="2000" dirty="0"/>
            </a:br>
            <a:br>
              <a:rPr lang="pl-PL" sz="2000" dirty="0"/>
            </a:b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833257" y="966651"/>
            <a:ext cx="2969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Wysokość wsparcia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93" y="238559"/>
            <a:ext cx="2053323" cy="14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80457" y="580163"/>
            <a:ext cx="10458993" cy="699997"/>
          </a:xfrm>
        </p:spPr>
        <p:txBody>
          <a:bodyPr>
            <a:normAutofit/>
          </a:bodyPr>
          <a:lstStyle/>
          <a:p>
            <a:r>
              <a:rPr lang="pl-PL" sz="2400" dirty="0"/>
              <a:t>Wdrażanie LSR – przedsięwzięcia i przewidziane kwoty wsparcia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930" y="1625192"/>
            <a:ext cx="11495316" cy="5411334"/>
          </a:xfrm>
        </p:spPr>
        <p:txBody>
          <a:bodyPr>
            <a:normAutofit lnSpcReduction="10000"/>
          </a:bodyPr>
          <a:lstStyle/>
          <a:p>
            <a:pPr algn="l"/>
            <a:r>
              <a:rPr lang="pl-PL" sz="1600" i="1" dirty="0">
                <a:solidFill>
                  <a:schemeClr val="accent2">
                    <a:lumMod val="75000"/>
                  </a:schemeClr>
                </a:solidFill>
              </a:rPr>
              <a:t>Cel 1  Poprawa warunków bytowych w szczególności osób młodych na terenie LSR</a:t>
            </a:r>
          </a:p>
          <a:p>
            <a:pPr algn="l"/>
            <a:r>
              <a:rPr lang="pl-PL" sz="1600" u="sng" dirty="0"/>
              <a:t>Przedsięwzięcie 1.1 </a:t>
            </a:r>
            <a:r>
              <a:rPr lang="pl-PL" sz="1600" dirty="0"/>
              <a:t>– Rozwój przedsiębiorczości; planowane wsparcie </a:t>
            </a:r>
            <a:r>
              <a:rPr lang="pl-PL" sz="1600" b="1" dirty="0"/>
              <a:t>200 000,00 euro</a:t>
            </a:r>
          </a:p>
          <a:p>
            <a:pPr algn="l"/>
            <a:r>
              <a:rPr lang="pl-PL" sz="1600" dirty="0"/>
              <a:t>zakładanie i rozwijanie działalności gospodarczej</a:t>
            </a:r>
          </a:p>
          <a:p>
            <a:pPr algn="l"/>
            <a:r>
              <a:rPr lang="pl-PL" sz="1600" u="sng" dirty="0"/>
              <a:t>Przedsięwzięcie 1.2 </a:t>
            </a:r>
            <a:r>
              <a:rPr lang="pl-PL" sz="1600" dirty="0"/>
              <a:t>– Rozwój infrastruktury czasu wolnego w szczególności dla ludzi młodych; planowane wsparcie </a:t>
            </a:r>
            <a:r>
              <a:rPr lang="pl-PL" sz="1600" b="1" dirty="0"/>
              <a:t>100 00,00 euro</a:t>
            </a:r>
          </a:p>
          <a:p>
            <a:pPr algn="l"/>
            <a:r>
              <a:rPr lang="pl-PL" sz="1600" dirty="0"/>
              <a:t>Zadania w ramach tego przedsięwzięcia związane będą z modernizacją istniejących już obiektów lub budową nowych np. place zabaw, stacje rowerowe</a:t>
            </a:r>
          </a:p>
          <a:p>
            <a:pPr algn="l"/>
            <a:endParaRPr lang="pl-PL" sz="1600" dirty="0"/>
          </a:p>
          <a:p>
            <a:pPr algn="l"/>
            <a:r>
              <a:rPr lang="pl-PL" sz="1600" i="1" dirty="0">
                <a:solidFill>
                  <a:schemeClr val="accent2">
                    <a:lumMod val="75000"/>
                  </a:schemeClr>
                </a:solidFill>
              </a:rPr>
              <a:t>Cel 2 Wzmocnienie atrakcyjności turystyczno-rekreacyjnej  oraz zachowanie dziedzictwa lokalnego</a:t>
            </a:r>
          </a:p>
          <a:p>
            <a:pPr algn="l"/>
            <a:r>
              <a:rPr lang="pl-PL" sz="1600" u="sng" dirty="0"/>
              <a:t>Przedsięwzięcie 2.1 </a:t>
            </a:r>
            <a:r>
              <a:rPr lang="pl-PL" sz="1600" dirty="0"/>
              <a:t>– Rozwój przedsiębiorczości w zakresie rozwoju usług turystycznych i rekreacyjnych z poszanowaniem środowiska;</a:t>
            </a:r>
          </a:p>
          <a:p>
            <a:pPr algn="l"/>
            <a:r>
              <a:rPr lang="pl-PL" sz="1600" dirty="0"/>
              <a:t>planowane wsparcie </a:t>
            </a:r>
            <a:r>
              <a:rPr lang="pl-PL" sz="1600" b="1" dirty="0"/>
              <a:t>200 000,00 euro</a:t>
            </a:r>
          </a:p>
          <a:p>
            <a:pPr algn="l"/>
            <a:r>
              <a:rPr lang="pl-PL" sz="1600" dirty="0"/>
              <a:t>Operacje polegające na zakładanie i rozwijaniu działalności gospodarczej przyczyniające się do  zwiększenia oferty turystycznej obszaru</a:t>
            </a:r>
          </a:p>
          <a:p>
            <a:pPr algn="l"/>
            <a:r>
              <a:rPr lang="pl-PL" sz="1600" u="sng" dirty="0"/>
              <a:t>Przedsięwzięcie 2.2 </a:t>
            </a:r>
            <a:r>
              <a:rPr lang="pl-PL" sz="1600" dirty="0"/>
              <a:t>– Rozwój infrastruktury turystycznej i rekreacyjnej; planowane wsparcie </a:t>
            </a:r>
            <a:r>
              <a:rPr lang="pl-PL" sz="1600" b="1" dirty="0"/>
              <a:t>600 000,00 euro</a:t>
            </a:r>
          </a:p>
          <a:p>
            <a:pPr algn="l"/>
            <a:r>
              <a:rPr lang="pl-PL" sz="1600" dirty="0"/>
              <a:t>Budowa nowych obiektów turystycznych jak np. wiaty, pomosty, inwestycje w infrastrukturę towarzyszącą jak punkty postojowe, miejsca odpoczynku itp. </a:t>
            </a:r>
          </a:p>
          <a:p>
            <a:pPr algn="l"/>
            <a:r>
              <a:rPr lang="pl-PL" sz="1600" u="sng" dirty="0"/>
              <a:t>Przedsięwzięcie 2.3 </a:t>
            </a:r>
            <a:r>
              <a:rPr lang="pl-PL" sz="1600" dirty="0"/>
              <a:t>– Ochrona dziedzictwa kulturowego i  przyrodniczego obszaru LSR, planowane wsparcie </a:t>
            </a:r>
            <a:r>
              <a:rPr lang="pl-PL" sz="1600" b="1" dirty="0"/>
              <a:t>75 000,00 euro</a:t>
            </a:r>
          </a:p>
          <a:p>
            <a:pPr algn="l"/>
            <a:r>
              <a:rPr lang="pl-PL" sz="1600" dirty="0"/>
              <a:t>Edukacja i upowszechnianie wiedzy na temat lokalnego dziedzictwa (działania miękkie), opracowanie/tworzenie szlaków tematycznych, ścieżek edukacyjnych, przyrodniczych, </a:t>
            </a:r>
            <a:r>
              <a:rPr lang="pl-PL" sz="1600" dirty="0" err="1"/>
              <a:t>questów</a:t>
            </a:r>
            <a:r>
              <a:rPr lang="pl-PL" sz="1600" dirty="0"/>
              <a:t>, gier terenowych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75" y="33178"/>
            <a:ext cx="2028764" cy="143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179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3182</Words>
  <Application>Microsoft Office PowerPoint</Application>
  <PresentationFormat>Panoramiczny</PresentationFormat>
  <Paragraphs>207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Segoe UI</vt:lpstr>
      <vt:lpstr>Times New Roman</vt:lpstr>
      <vt:lpstr>Wingdings</vt:lpstr>
      <vt:lpstr>Motyw pakietu Office</vt:lpstr>
      <vt:lpstr>  Lokalna Strategia Rozwoju 2023 – 2027 </vt:lpstr>
      <vt:lpstr>W dniu 17.01.2024 roku członkowie Zarządu Stowarzyszenia Lokalna Grupa Działania POJEZIERZE RAZEM: Paweł Mikołajewski – Prezes oraz Dorota Chrzanowska - Skarbnik  podpisali umowę ramową na realizację LSR (Umowa o Warunkach i Sposobie Realizacji Strategii Rozwoju Lokalnego Kierowanego przez Społeczność).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     Lokalna Grupa Działania POJEZIERZE RAZEM będzie w ramach realizacji Lokalnej Strategii Rozwoju będzie dysponować środkami w wysokości:   - 1 562 500,00 euro w ramach PS WPR w tym 859 375,00  euro ze środków EFRROW  - 850 378,33 euro w ramach w ramach programu regionalnego Fundusze Europejskie dla Pomorza Zachodniego (EFS+)  Wysokość środków finansowych na wdrażanie LSR, w ramach: - PS WPR wynosi 1 250 000,00 euro, w tym 687 500,00 euro ze środków EFRROW - programu regionalnego Fundusze Europejskie dla Pomorza Zachodniego  wynosi 722 821,58 euro (EFS+)   Wsparcie na zarządzanie LSR, będzie udzielone na podstawie zawartej pomiędzy Zarządem Województwa a LGD odrębnej umowy:  - przyznania pomocy w zakresie zarządzania LSR, lub - na realizację projektu grantowego    w ramach dostępnych środków odpowiedniego programu    </vt:lpstr>
      <vt:lpstr>Wdrażanie LSR – przedsięwzięcia i przewidziane kwoty wsparcia</vt:lpstr>
      <vt:lpstr>Wdrażanie LSR – przedsięwzięcia i przewidziane kwoty wsparcia</vt:lpstr>
      <vt:lpstr> Kto będzie mógł się starać o wsparcie?   W przypadku wdrażania projektów w ramach PS WPR Beneficjentami będą mogły być: -osoby fizyczne, w tym wykonujące działalność gospodarczą, -osoby prawne, w tym organizacje pozarządowe, jednostki sektora finansów publicznych, mikro- i małe przedsiębiorstwa lub LGD (w ramach projektów grantowych lub operacji własnych), -jednostki organizacyjne nieposiadające osobowości prawnej, którym ustawa przyznaje zdolność prawną.   W przypadku funduszu EFS+ w ramach, którego realizowana będzie aktywizacja społeczno-zawodowa beneficjentami będą mogli być: jednostki samorządu terytorialnego i ich jednostki organizacyjne, związki i stowarzyszenia jednostek samorządu terytorialnego, instytucje pomocy i integracji społecznej, podmioty prowadzące: centra integracji społecznej/kluby integracji społecznej/warsztaty terapii zajęciowej, instytucje resocjalizacyjne, instytucje opiekuńczo-wychowawcze, instytucje rynku pracy, organizacje pozarządowe, podmioty ekonomii społecznej/przedsiębiorstwa społeczne, instytucje edukacyjne, szkoły wyższe, instytucje kultury.  </vt:lpstr>
      <vt:lpstr>Europejski Fundusz Społeczny Plus  (EFS+)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Dariusz Siubdzia</cp:lastModifiedBy>
  <cp:revision>65</cp:revision>
  <dcterms:created xsi:type="dcterms:W3CDTF">2024-01-17T07:32:24Z</dcterms:created>
  <dcterms:modified xsi:type="dcterms:W3CDTF">2024-02-23T09:32:53Z</dcterms:modified>
</cp:coreProperties>
</file>